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4" r:id="rId2"/>
    <p:sldId id="260" r:id="rId3"/>
    <p:sldId id="273" r:id="rId4"/>
    <p:sldId id="258" r:id="rId5"/>
    <p:sldId id="257" r:id="rId6"/>
    <p:sldId id="262" r:id="rId7"/>
    <p:sldId id="263" r:id="rId8"/>
    <p:sldId id="268" r:id="rId9"/>
    <p:sldId id="269" r:id="rId10"/>
    <p:sldId id="264" r:id="rId11"/>
    <p:sldId id="265" r:id="rId12"/>
    <p:sldId id="266" r:id="rId13"/>
    <p:sldId id="267" r:id="rId14"/>
    <p:sldId id="270" r:id="rId15"/>
    <p:sldId id="271" r:id="rId16"/>
    <p:sldId id="272" r:id="rId17"/>
    <p:sldId id="275"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54" d="100"/>
          <a:sy n="54" d="100"/>
        </p:scale>
        <p:origin x="677"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B90283-177C-4C7D-805F-AB0BB778B011}" type="datetimeFigureOut">
              <a:rPr lang="ru-RU" smtClean="0"/>
              <a:t>06.06.2023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AFCE175-171F-4A80-AD06-631DAEFC886F}" type="slidenum">
              <a:rPr lang="ru-RU" smtClean="0"/>
              <a:t>‹#›</a:t>
            </a:fld>
            <a:endParaRPr lang="ru-RU"/>
          </a:p>
        </p:txBody>
      </p:sp>
    </p:spTree>
    <p:extLst>
      <p:ext uri="{BB962C8B-B14F-4D97-AF65-F5344CB8AC3E}">
        <p14:creationId xmlns:p14="http://schemas.microsoft.com/office/powerpoint/2010/main" val="3703672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B90283-177C-4C7D-805F-AB0BB778B011}" type="datetimeFigureOut">
              <a:rPr lang="ru-RU" smtClean="0"/>
              <a:t>06.06.2023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AFCE175-171F-4A80-AD06-631DAEFC886F}" type="slidenum">
              <a:rPr lang="ru-RU" smtClean="0"/>
              <a:t>‹#›</a:t>
            </a:fld>
            <a:endParaRPr lang="ru-RU"/>
          </a:p>
        </p:txBody>
      </p:sp>
    </p:spTree>
    <p:extLst>
      <p:ext uri="{BB962C8B-B14F-4D97-AF65-F5344CB8AC3E}">
        <p14:creationId xmlns:p14="http://schemas.microsoft.com/office/powerpoint/2010/main" val="3670860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B90283-177C-4C7D-805F-AB0BB778B011}" type="datetimeFigureOut">
              <a:rPr lang="ru-RU" smtClean="0"/>
              <a:t>06.06.2023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AFCE175-171F-4A80-AD06-631DAEFC886F}" type="slidenum">
              <a:rPr lang="ru-RU" smtClean="0"/>
              <a:t>‹#›</a:t>
            </a:fld>
            <a:endParaRPr lang="ru-RU"/>
          </a:p>
        </p:txBody>
      </p:sp>
    </p:spTree>
    <p:extLst>
      <p:ext uri="{BB962C8B-B14F-4D97-AF65-F5344CB8AC3E}">
        <p14:creationId xmlns:p14="http://schemas.microsoft.com/office/powerpoint/2010/main" val="2200092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B90283-177C-4C7D-805F-AB0BB778B011}" type="datetimeFigureOut">
              <a:rPr lang="ru-RU" smtClean="0"/>
              <a:t>06.06.2023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AFCE175-171F-4A80-AD06-631DAEFC886F}" type="slidenum">
              <a:rPr lang="ru-RU" smtClean="0"/>
              <a:t>‹#›</a:t>
            </a:fld>
            <a:endParaRPr lang="ru-RU"/>
          </a:p>
        </p:txBody>
      </p:sp>
    </p:spTree>
    <p:extLst>
      <p:ext uri="{BB962C8B-B14F-4D97-AF65-F5344CB8AC3E}">
        <p14:creationId xmlns:p14="http://schemas.microsoft.com/office/powerpoint/2010/main" val="4128421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B90283-177C-4C7D-805F-AB0BB778B011}" type="datetimeFigureOut">
              <a:rPr lang="ru-RU" smtClean="0"/>
              <a:t>06.06.2023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AFCE175-171F-4A80-AD06-631DAEFC886F}" type="slidenum">
              <a:rPr lang="ru-RU" smtClean="0"/>
              <a:t>‹#›</a:t>
            </a:fld>
            <a:endParaRPr lang="ru-RU"/>
          </a:p>
        </p:txBody>
      </p:sp>
    </p:spTree>
    <p:extLst>
      <p:ext uri="{BB962C8B-B14F-4D97-AF65-F5344CB8AC3E}">
        <p14:creationId xmlns:p14="http://schemas.microsoft.com/office/powerpoint/2010/main" val="3604390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B90283-177C-4C7D-805F-AB0BB778B011}" type="datetimeFigureOut">
              <a:rPr lang="ru-RU" smtClean="0"/>
              <a:t>06.06.2023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AFCE175-171F-4A80-AD06-631DAEFC886F}" type="slidenum">
              <a:rPr lang="ru-RU" smtClean="0"/>
              <a:t>‹#›</a:t>
            </a:fld>
            <a:endParaRPr lang="ru-RU"/>
          </a:p>
        </p:txBody>
      </p:sp>
    </p:spTree>
    <p:extLst>
      <p:ext uri="{BB962C8B-B14F-4D97-AF65-F5344CB8AC3E}">
        <p14:creationId xmlns:p14="http://schemas.microsoft.com/office/powerpoint/2010/main" val="2539500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B90283-177C-4C7D-805F-AB0BB778B011}" type="datetimeFigureOut">
              <a:rPr lang="ru-RU" smtClean="0"/>
              <a:t>06.06.2023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AFCE175-171F-4A80-AD06-631DAEFC886F}" type="slidenum">
              <a:rPr lang="ru-RU" smtClean="0"/>
              <a:t>‹#›</a:t>
            </a:fld>
            <a:endParaRPr lang="ru-RU"/>
          </a:p>
        </p:txBody>
      </p:sp>
    </p:spTree>
    <p:extLst>
      <p:ext uri="{BB962C8B-B14F-4D97-AF65-F5344CB8AC3E}">
        <p14:creationId xmlns:p14="http://schemas.microsoft.com/office/powerpoint/2010/main" val="3465709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4B90283-177C-4C7D-805F-AB0BB778B011}" type="datetimeFigureOut">
              <a:rPr lang="ru-RU" smtClean="0"/>
              <a:t>06.06.2023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AFCE175-171F-4A80-AD06-631DAEFC886F}" type="slidenum">
              <a:rPr lang="ru-RU" smtClean="0"/>
              <a:t>‹#›</a:t>
            </a:fld>
            <a:endParaRPr lang="ru-RU"/>
          </a:p>
        </p:txBody>
      </p:sp>
    </p:spTree>
    <p:extLst>
      <p:ext uri="{BB962C8B-B14F-4D97-AF65-F5344CB8AC3E}">
        <p14:creationId xmlns:p14="http://schemas.microsoft.com/office/powerpoint/2010/main" val="2824471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B4B90283-177C-4C7D-805F-AB0BB778B011}" type="datetimeFigureOut">
              <a:rPr lang="ru-RU" smtClean="0"/>
              <a:t>06.06.2023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AFCE175-171F-4A80-AD06-631DAEFC886F}" type="slidenum">
              <a:rPr lang="ru-RU" smtClean="0"/>
              <a:t>‹#›</a:t>
            </a:fld>
            <a:endParaRPr lang="ru-RU"/>
          </a:p>
        </p:txBody>
      </p:sp>
    </p:spTree>
    <p:extLst>
      <p:ext uri="{BB962C8B-B14F-4D97-AF65-F5344CB8AC3E}">
        <p14:creationId xmlns:p14="http://schemas.microsoft.com/office/powerpoint/2010/main" val="3477635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B90283-177C-4C7D-805F-AB0BB778B011}" type="datetimeFigureOut">
              <a:rPr lang="ru-RU" smtClean="0"/>
              <a:t>06.06.2023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AFCE175-171F-4A80-AD06-631DAEFC886F}" type="slidenum">
              <a:rPr lang="ru-RU" smtClean="0"/>
              <a:t>‹#›</a:t>
            </a:fld>
            <a:endParaRPr lang="ru-RU"/>
          </a:p>
        </p:txBody>
      </p:sp>
    </p:spTree>
    <p:extLst>
      <p:ext uri="{BB962C8B-B14F-4D97-AF65-F5344CB8AC3E}">
        <p14:creationId xmlns:p14="http://schemas.microsoft.com/office/powerpoint/2010/main" val="2820670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B90283-177C-4C7D-805F-AB0BB778B011}" type="datetimeFigureOut">
              <a:rPr lang="ru-RU" smtClean="0"/>
              <a:t>06.06.2023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AFCE175-171F-4A80-AD06-631DAEFC886F}" type="slidenum">
              <a:rPr lang="ru-RU" smtClean="0"/>
              <a:t>‹#›</a:t>
            </a:fld>
            <a:endParaRPr lang="ru-RU"/>
          </a:p>
        </p:txBody>
      </p:sp>
    </p:spTree>
    <p:extLst>
      <p:ext uri="{BB962C8B-B14F-4D97-AF65-F5344CB8AC3E}">
        <p14:creationId xmlns:p14="http://schemas.microsoft.com/office/powerpoint/2010/main" val="3862433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B90283-177C-4C7D-805F-AB0BB778B011}" type="datetimeFigureOut">
              <a:rPr lang="ru-RU" smtClean="0"/>
              <a:t>06.06.2023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FCE175-171F-4A80-AD06-631DAEFC886F}" type="slidenum">
              <a:rPr lang="ru-RU" smtClean="0"/>
              <a:t>‹#›</a:t>
            </a:fld>
            <a:endParaRPr lang="ru-RU"/>
          </a:p>
        </p:txBody>
      </p:sp>
    </p:spTree>
    <p:extLst>
      <p:ext uri="{BB962C8B-B14F-4D97-AF65-F5344CB8AC3E}">
        <p14:creationId xmlns:p14="http://schemas.microsoft.com/office/powerpoint/2010/main" val="28198175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6858000"/>
          </a:xfrm>
          <a:prstGeom prst="rect">
            <a:avLst/>
          </a:prstGeom>
          <a:gradFill flip="none" rotWithShape="1">
            <a:gsLst>
              <a:gs pos="0">
                <a:schemeClr val="accent1">
                  <a:lumMod val="0"/>
                  <a:lumOff val="100000"/>
                </a:schemeClr>
              </a:gs>
              <a:gs pos="35000">
                <a:schemeClr val="accent1">
                  <a:lumMod val="0"/>
                  <a:lumOff val="100000"/>
                </a:schemeClr>
              </a:gs>
              <a:gs pos="100000">
                <a:schemeClr val="accent1">
                  <a:lumMod val="100000"/>
                </a:schemeClr>
              </a:gs>
            </a:gsLst>
            <a:lin ang="2700000" scaled="1"/>
            <a:tileRect/>
          </a:gradFill>
        </p:spPr>
      </p:pic>
    </p:spTree>
    <p:extLst>
      <p:ext uri="{BB962C8B-B14F-4D97-AF65-F5344CB8AC3E}">
        <p14:creationId xmlns:p14="http://schemas.microsoft.com/office/powerpoint/2010/main" val="3024564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8001000"/>
          </a:xfrm>
          <a:prstGeom prst="rect">
            <a:avLst/>
          </a:prstGeom>
        </p:spPr>
      </p:pic>
      <p:sp>
        <p:nvSpPr>
          <p:cNvPr id="3" name="Прямоугольник 2"/>
          <p:cNvSpPr/>
          <p:nvPr/>
        </p:nvSpPr>
        <p:spPr>
          <a:xfrm>
            <a:off x="1371599" y="3105835"/>
            <a:ext cx="9415463" cy="2308324"/>
          </a:xfrm>
          <a:prstGeom prst="rect">
            <a:avLst/>
          </a:prstGeom>
        </p:spPr>
        <p:txBody>
          <a:bodyPr wrap="square">
            <a:spAutoFit/>
          </a:bodyPr>
          <a:lstStyle/>
          <a:p>
            <a:pPr algn="ctr"/>
            <a:r>
              <a:rPr lang="ru-RU" sz="4800" b="1" dirty="0" smtClean="0"/>
              <a:t>с сфере нарушения  </a:t>
            </a:r>
            <a:br>
              <a:rPr lang="ru-RU" sz="4800" b="1" dirty="0" smtClean="0"/>
            </a:br>
            <a:r>
              <a:rPr lang="ru-RU" sz="4800" b="1" dirty="0" smtClean="0"/>
              <a:t>общественного порядка и </a:t>
            </a:r>
          </a:p>
          <a:p>
            <a:pPr algn="ctr"/>
            <a:r>
              <a:rPr lang="ru-RU" sz="4800" b="1" dirty="0"/>
              <a:t>о</a:t>
            </a:r>
            <a:r>
              <a:rPr lang="ru-RU" sz="4800" b="1" dirty="0" smtClean="0"/>
              <a:t>бщественной безопасности</a:t>
            </a:r>
            <a:endParaRPr lang="ru-RU" sz="4800" b="1" dirty="0"/>
          </a:p>
        </p:txBody>
      </p:sp>
    </p:spTree>
    <p:extLst>
      <p:ext uri="{BB962C8B-B14F-4D97-AF65-F5344CB8AC3E}">
        <p14:creationId xmlns:p14="http://schemas.microsoft.com/office/powerpoint/2010/main" val="1888819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192000" cy="6858000"/>
          </a:xfrm>
          <a:prstGeom prst="rect">
            <a:avLst/>
          </a:prstGeom>
        </p:spPr>
      </p:pic>
    </p:spTree>
    <p:extLst>
      <p:ext uri="{BB962C8B-B14F-4D97-AF65-F5344CB8AC3E}">
        <p14:creationId xmlns:p14="http://schemas.microsoft.com/office/powerpoint/2010/main" val="2580451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1240" y="0"/>
            <a:ext cx="12213240" cy="6858000"/>
          </a:xfrm>
          <a:prstGeom prst="rect">
            <a:avLst/>
          </a:prstGeom>
        </p:spPr>
      </p:pic>
    </p:spTree>
    <p:extLst>
      <p:ext uri="{BB962C8B-B14F-4D97-AF65-F5344CB8AC3E}">
        <p14:creationId xmlns:p14="http://schemas.microsoft.com/office/powerpoint/2010/main" val="129900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072938" cy="6858001"/>
          </a:xfrm>
          <a:prstGeom prst="rect">
            <a:avLst/>
          </a:prstGeom>
        </p:spPr>
      </p:pic>
    </p:spTree>
    <p:extLst>
      <p:ext uri="{BB962C8B-B14F-4D97-AF65-F5344CB8AC3E}">
        <p14:creationId xmlns:p14="http://schemas.microsoft.com/office/powerpoint/2010/main" val="1218659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14300" y="0"/>
            <a:ext cx="12306300" cy="7081837"/>
          </a:xfrm>
          <a:prstGeom prst="rect">
            <a:avLst/>
          </a:prstGeom>
        </p:spPr>
      </p:pic>
    </p:spTree>
    <p:extLst>
      <p:ext uri="{BB962C8B-B14F-4D97-AF65-F5344CB8AC3E}">
        <p14:creationId xmlns:p14="http://schemas.microsoft.com/office/powerpoint/2010/main" val="40270096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7619"/>
            <a:ext cx="12192000" cy="6850381"/>
          </a:xfrm>
          <a:prstGeom prst="rect">
            <a:avLst/>
          </a:prstGeom>
        </p:spPr>
      </p:pic>
    </p:spTree>
    <p:extLst>
      <p:ext uri="{BB962C8B-B14F-4D97-AF65-F5344CB8AC3E}">
        <p14:creationId xmlns:p14="http://schemas.microsoft.com/office/powerpoint/2010/main" val="3696718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626" y="419785"/>
            <a:ext cx="11544300" cy="5940088"/>
          </a:xfrm>
          <a:prstGeom prst="rect">
            <a:avLst/>
          </a:prstGeom>
        </p:spPr>
        <p:txBody>
          <a:bodyPr wrap="square">
            <a:spAutoFit/>
          </a:bodyPr>
          <a:lstStyle/>
          <a:p>
            <a:pPr algn="ctr"/>
            <a:r>
              <a:rPr lang="ru-RU" sz="2800" b="1" u="sng" dirty="0" smtClean="0">
                <a:solidFill>
                  <a:srgbClr val="FF0000"/>
                </a:solidFill>
              </a:rPr>
              <a:t>Ответственность за </a:t>
            </a:r>
            <a:r>
              <a:rPr lang="ru-RU" sz="2800" b="1" u="sng" dirty="0" err="1" smtClean="0">
                <a:solidFill>
                  <a:srgbClr val="FF0000"/>
                </a:solidFill>
              </a:rPr>
              <a:t>фейки</a:t>
            </a:r>
            <a:r>
              <a:rPr lang="ru-RU" sz="2800" b="1" u="sng" dirty="0" smtClean="0">
                <a:solidFill>
                  <a:srgbClr val="FF0000"/>
                </a:solidFill>
              </a:rPr>
              <a:t> об армии</a:t>
            </a:r>
          </a:p>
          <a:p>
            <a:pPr algn="ctr"/>
            <a:endParaRPr lang="ru-RU" sz="2800" b="1" u="sng" dirty="0" smtClean="0"/>
          </a:p>
          <a:p>
            <a:pPr algn="ctr">
              <a:lnSpc>
                <a:spcPct val="200000"/>
              </a:lnSpc>
            </a:pPr>
            <a:r>
              <a:rPr lang="ru-RU" b="1" dirty="0">
                <a:latin typeface="Arial Black" panose="020B0A04020102020204" pitchFamily="34" charset="0"/>
              </a:rPr>
              <a:t>М</a:t>
            </a:r>
            <a:r>
              <a:rPr lang="ru-RU" b="1" dirty="0" smtClean="0">
                <a:latin typeface="Arial Black" panose="020B0A04020102020204" pitchFamily="34" charset="0"/>
              </a:rPr>
              <a:t>ожно получить миллионный штраф и реальный срок.  Теперь публикации в </a:t>
            </a:r>
            <a:r>
              <a:rPr lang="ru-RU" b="1" dirty="0" err="1" smtClean="0">
                <a:latin typeface="Arial Black" panose="020B0A04020102020204" pitchFamily="34" charset="0"/>
              </a:rPr>
              <a:t>соцсетях</a:t>
            </a:r>
            <a:r>
              <a:rPr lang="ru-RU" b="1" dirty="0" smtClean="0">
                <a:latin typeface="Arial Black" panose="020B0A04020102020204" pitchFamily="34" charset="0"/>
              </a:rPr>
              <a:t> о количестве жертв, пленных, обстрелах без официального подтверждения со стороны Минобороны или официальных СМИ могут расцениваться как заведомо ложная информация. При условии, что они были опубликованы без оценки и сомнений, а под видом достоверных сведений</a:t>
            </a:r>
          </a:p>
          <a:p>
            <a:pPr algn="ctr">
              <a:lnSpc>
                <a:spcPct val="200000"/>
              </a:lnSpc>
            </a:pPr>
            <a:r>
              <a:rPr lang="ru-RU" b="1" dirty="0" smtClean="0">
                <a:latin typeface="Arial Black" panose="020B0A04020102020204" pitchFamily="34" charset="0"/>
              </a:rPr>
              <a:t>Административная ответственность за </a:t>
            </a:r>
            <a:r>
              <a:rPr lang="ru-RU" b="1" dirty="0" err="1" smtClean="0">
                <a:latin typeface="Arial Black" panose="020B0A04020102020204" pitchFamily="34" charset="0"/>
              </a:rPr>
              <a:t>фейки</a:t>
            </a:r>
            <a:r>
              <a:rPr lang="ru-RU" b="1" dirty="0" smtClean="0">
                <a:latin typeface="Arial Black" panose="020B0A04020102020204" pitchFamily="34" charset="0"/>
              </a:rPr>
              <a:t> об армии наступает за публичные действия, направленные на дискредитацию военных и публичные призывы к воспрепятствованию использования армии. То есть плакат «Нет войне» вполне может попасть под такую формулировку.</a:t>
            </a:r>
            <a:endParaRPr lang="ru-RU" b="1" dirty="0">
              <a:latin typeface="Arial Black" panose="020B0A04020102020204" pitchFamily="34" charset="0"/>
            </a:endParaRPr>
          </a:p>
        </p:txBody>
      </p:sp>
    </p:spTree>
    <p:extLst>
      <p:ext uri="{BB962C8B-B14F-4D97-AF65-F5344CB8AC3E}">
        <p14:creationId xmlns:p14="http://schemas.microsoft.com/office/powerpoint/2010/main" val="128148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49" y="0"/>
            <a:ext cx="11558587" cy="6463308"/>
          </a:xfrm>
          <a:prstGeom prst="rect">
            <a:avLst/>
          </a:prstGeom>
        </p:spPr>
        <p:txBody>
          <a:bodyPr wrap="square">
            <a:spAutoFit/>
          </a:bodyPr>
          <a:lstStyle/>
          <a:p>
            <a:pPr algn="ctr"/>
            <a:r>
              <a:rPr lang="ru-RU" b="1" dirty="0" smtClean="0">
                <a:solidFill>
                  <a:srgbClr val="FF0000"/>
                </a:solidFill>
              </a:rPr>
              <a:t>КоАП РФ Статья 20.3.3. Публичные действия, направленные на дискредитацию использования Вооруженных Сил Российской Федерации в целях защиты интересов Российской Федерации и ее граждан, поддержания международного мира и безопасности или исполнения государственными органами Российской Федерации своих полномочий в указанных целях, оказания добровольческими формированиями, организациями или лицами содействия в выполнении задач, возложенных на Вооруженные Силы Российской Федерации</a:t>
            </a:r>
          </a:p>
          <a:p>
            <a:r>
              <a:rPr lang="ru-RU" dirty="0" smtClean="0"/>
              <a:t>1. Публичные действия, направленные на дискредитацию использования Вооруженных Сил Российской Федерации в целях защиты интересов Российской Федерации и ее граждан, поддержания международного мира и безопасности, в том числе публичные призывы к воспрепятствованию использования Вооруженных Сил Российской Федерации в указанных целях, либо на дискредитацию исполнения государственными органами Российской Федерации своих полномочий за пределами территории Российской Федерации в указанных целях, а равно на дискредитацию оказания добровольческими формированиями, организациями или лицами содействия в выполнении задач, возложенных на Вооруженные Силы Российской Федерации, если эти действия не содержат признаков уголовно наказуемого деяния, - </a:t>
            </a:r>
            <a:r>
              <a:rPr lang="ru-RU" b="1" dirty="0" smtClean="0"/>
              <a:t>влекут наложение административного штрафа на граждан в размере от тридцати тысяч до пятидесяти тысяч рублей; на должностных лиц - от ста тысяч до двухсот тысяч рублей; на юридических лиц - от трехсот тысяч до пятисот тысяч рублей.</a:t>
            </a:r>
          </a:p>
          <a:p>
            <a:r>
              <a:rPr lang="ru-RU" dirty="0" smtClean="0"/>
              <a:t>2. Те же действия, сопровождающиеся призывами к проведению несанкционированных публичных мероприятий, а равно создающие угрозу причинения вреда жизни и (или) здоровью граждан, имуществу, угрозу массового нарушения общественного порядка и (или) общественной безопасности либо угрозу создания помех функционированию или прекращения функционирования объектов жизнеобеспечения, транспортной или социальной инфраструктуры, кредитных организаций, объектов энергетики, промышленности или связи, если эти действия не содержат признаков уголовно наказуемого деяния, </a:t>
            </a:r>
            <a:r>
              <a:rPr lang="ru-RU" b="1" dirty="0" smtClean="0"/>
              <a:t>- влекут наложение административного штрафа на граждан в размере от пятидесяти тысяч до ста тысяч рублей; на должностных лиц - от двухсот тысяч до трехсот тысяч рублей; на юридических лиц - от пятисот тысяч до одного миллиона рублей</a:t>
            </a:r>
            <a:r>
              <a:rPr lang="ru-RU" dirty="0" smtClean="0"/>
              <a:t>.</a:t>
            </a:r>
            <a:endParaRPr lang="ru-RU" dirty="0"/>
          </a:p>
        </p:txBody>
      </p:sp>
    </p:spTree>
    <p:extLst>
      <p:ext uri="{BB962C8B-B14F-4D97-AF65-F5344CB8AC3E}">
        <p14:creationId xmlns:p14="http://schemas.microsoft.com/office/powerpoint/2010/main" val="3906137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701495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
            <a:ext cx="12192000" cy="6858000"/>
          </a:xfrm>
          <a:prstGeom prst="rect">
            <a:avLst/>
          </a:prstGeom>
        </p:spPr>
      </p:pic>
    </p:spTree>
    <p:extLst>
      <p:ext uri="{BB962C8B-B14F-4D97-AF65-F5344CB8AC3E}">
        <p14:creationId xmlns:p14="http://schemas.microsoft.com/office/powerpoint/2010/main" val="4234695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11906"/>
            <a:ext cx="12192000" cy="6846094"/>
          </a:xfrm>
          <a:prstGeom prst="rect">
            <a:avLst/>
          </a:prstGeom>
        </p:spPr>
      </p:pic>
    </p:spTree>
    <p:extLst>
      <p:ext uri="{BB962C8B-B14F-4D97-AF65-F5344CB8AC3E}">
        <p14:creationId xmlns:p14="http://schemas.microsoft.com/office/powerpoint/2010/main" val="1078690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329150"/>
            <a:ext cx="12192000" cy="5940088"/>
          </a:xfrm>
          <a:prstGeom prst="rect">
            <a:avLst/>
          </a:prstGeom>
        </p:spPr>
        <p:txBody>
          <a:bodyPr wrap="square">
            <a:spAutoFit/>
          </a:bodyPr>
          <a:lstStyle/>
          <a:p>
            <a:pPr algn="ctr"/>
            <a:r>
              <a:rPr lang="ru-RU" sz="2000" b="1" dirty="0" smtClean="0">
                <a:solidFill>
                  <a:srgbClr val="FF0000"/>
                </a:solidFill>
              </a:rPr>
              <a:t>КоАП РФ Статья 20.3.2. Публичные призывы к осуществлению действий, направленных на нарушение территориальной целостности Российской Федерации</a:t>
            </a:r>
          </a:p>
          <a:p>
            <a:endParaRPr lang="ru-RU" sz="2000" b="1" dirty="0" smtClean="0"/>
          </a:p>
          <a:p>
            <a:r>
              <a:rPr lang="ru-RU" sz="2000" b="1" dirty="0" smtClean="0"/>
              <a:t>(введена Федеральным законом от 08.12.2020 N 420-ФЗ)</a:t>
            </a:r>
          </a:p>
          <a:p>
            <a:endParaRPr lang="ru-RU" sz="2000" b="1" dirty="0" smtClean="0"/>
          </a:p>
          <a:p>
            <a:r>
              <a:rPr lang="ru-RU" sz="2000" b="1" dirty="0" smtClean="0"/>
              <a:t>1. Публичные призывы к осуществлению действий, направленных на нарушение территориальной целостности Российской Федерации, если эти действия не содержат признаков уголовно наказуемого деяния, -</a:t>
            </a:r>
          </a:p>
          <a:p>
            <a:endParaRPr lang="ru-RU" sz="2000" b="1" dirty="0" smtClean="0"/>
          </a:p>
          <a:p>
            <a:r>
              <a:rPr lang="ru-RU" sz="2000" b="1" dirty="0" smtClean="0"/>
              <a:t>влекут наложение административного штрафа на граждан в размере от тридцати тысяч до шестидесяти тысяч рублей; на должностных лиц - от шестидесяти тысяч до ста тысяч рублей; на юридических лиц - от двухсот тысяч до трехсот тысяч рублей.</a:t>
            </a:r>
          </a:p>
          <a:p>
            <a:endParaRPr lang="ru-RU" sz="2000" b="1" dirty="0" smtClean="0"/>
          </a:p>
          <a:p>
            <a:r>
              <a:rPr lang="ru-RU" sz="2000" b="1" dirty="0" smtClean="0"/>
              <a:t>2. Те же действия, совершенные с использованием средств массовой информации либо электронных или информационно-телекоммуникационных сетей (включая сеть "Интернет"), -</a:t>
            </a:r>
          </a:p>
          <a:p>
            <a:endParaRPr lang="ru-RU" sz="2000" b="1" dirty="0" smtClean="0"/>
          </a:p>
          <a:p>
            <a:r>
              <a:rPr lang="ru-RU" sz="2000" b="1" dirty="0" smtClean="0"/>
              <a:t>влекут наложение административного штрафа на граждан в размере от семидесяти тысяч до ста тысяч рублей; на должностных лиц - от ста тысяч до двухсот тысяч рублей; на юридических лиц - от трехсот тысяч до пятисот тысяч рублей</a:t>
            </a:r>
            <a:r>
              <a:rPr lang="ru-RU" dirty="0" smtClean="0"/>
              <a:t>.</a:t>
            </a:r>
            <a:endParaRPr lang="ru-RU" dirty="0"/>
          </a:p>
        </p:txBody>
      </p:sp>
    </p:spTree>
    <p:extLst>
      <p:ext uri="{BB962C8B-B14F-4D97-AF65-F5344CB8AC3E}">
        <p14:creationId xmlns:p14="http://schemas.microsoft.com/office/powerpoint/2010/main" val="998906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0"/>
            <a:ext cx="12192000" cy="7086600"/>
          </a:xfrm>
          <a:prstGeom prst="rect">
            <a:avLst/>
          </a:prstGeom>
        </p:spPr>
      </p:pic>
    </p:spTree>
    <p:extLst>
      <p:ext uri="{BB962C8B-B14F-4D97-AF65-F5344CB8AC3E}">
        <p14:creationId xmlns:p14="http://schemas.microsoft.com/office/powerpoint/2010/main" val="1518678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0013" y="285751"/>
            <a:ext cx="12091987" cy="6093976"/>
          </a:xfrm>
          <a:prstGeom prst="rect">
            <a:avLst/>
          </a:prstGeom>
        </p:spPr>
        <p:txBody>
          <a:bodyPr wrap="square">
            <a:spAutoFit/>
          </a:bodyPr>
          <a:lstStyle/>
          <a:p>
            <a:pPr algn="ctr"/>
            <a:endParaRPr lang="ru-RU" sz="2800" b="1" dirty="0" smtClean="0">
              <a:solidFill>
                <a:srgbClr val="FF0000"/>
              </a:solidFill>
              <a:latin typeface="Arial Black" panose="020B0A04020102020204" pitchFamily="34" charset="0"/>
            </a:endParaRPr>
          </a:p>
          <a:p>
            <a:pPr algn="ctr"/>
            <a:r>
              <a:rPr lang="ru-RU" sz="2800" b="1" dirty="0" smtClean="0">
                <a:solidFill>
                  <a:srgbClr val="FF0000"/>
                </a:solidFill>
                <a:latin typeface="Arial Black" panose="020B0A04020102020204" pitchFamily="34" charset="0"/>
              </a:rPr>
              <a:t>КоАП РФ Статья 20.29. Производство и распространение экстремистских материалов</a:t>
            </a:r>
          </a:p>
          <a:p>
            <a:endParaRPr lang="ru-RU" dirty="0" smtClean="0"/>
          </a:p>
          <a:p>
            <a:pPr algn="ctr"/>
            <a:r>
              <a:rPr lang="ru-RU" sz="2400" b="1" dirty="0" smtClean="0"/>
              <a:t>Массовое распространение экстремистских материалов, включенных в опубликованный федеральный список экстремистских материалов, а равно их производство либо хранение в целях массового распространения, за исключением случаев, предусмотренных статьей 20.3.2 настоящего Кодекса,  влечет наложение административного штрафа на граждан в размере от одной тысячи до трех тысяч рублей либо административный арест на срок до пятнадцати суток с конфискацией указанных материалов и оборудования, использованного для их производства; на должностных лиц - от двух тысяч до пяти тысяч рублей с конфискацией указанных материалов и оборудования, использованного для их производства; на юридических лиц - от ста тысяч до одного миллиона рублей или административное приостановление деятельности на срок до девяноста суток с конфискацией указанных материалов и оборудования, использованного для их производства.</a:t>
            </a:r>
            <a:endParaRPr lang="ru-RU" sz="2400" b="1" dirty="0"/>
          </a:p>
        </p:txBody>
      </p:sp>
    </p:spTree>
    <p:extLst>
      <p:ext uri="{BB962C8B-B14F-4D97-AF65-F5344CB8AC3E}">
        <p14:creationId xmlns:p14="http://schemas.microsoft.com/office/powerpoint/2010/main" val="39822558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1450" y="509350"/>
            <a:ext cx="12020550" cy="6186309"/>
          </a:xfrm>
          <a:prstGeom prst="rect">
            <a:avLst/>
          </a:prstGeom>
        </p:spPr>
        <p:txBody>
          <a:bodyPr wrap="square">
            <a:spAutoFit/>
          </a:bodyPr>
          <a:lstStyle/>
          <a:p>
            <a:pPr algn="ctr"/>
            <a:r>
              <a:rPr lang="ru-RU" sz="2400" b="1" dirty="0" smtClean="0">
                <a:solidFill>
                  <a:srgbClr val="FF0000"/>
                </a:solidFill>
              </a:rPr>
              <a:t>Статья 20.33 КОАП. Участие в деятельности иностранной или международной неправительственной организации, в отношении которой принято решение о признании нежелательной на территории Российской Федерации ее деятельности.</a:t>
            </a:r>
          </a:p>
          <a:p>
            <a:endParaRPr lang="ru-RU" dirty="0" smtClean="0"/>
          </a:p>
          <a:p>
            <a:pPr algn="ctr"/>
            <a:r>
              <a:rPr lang="ru-RU" sz="2400" b="1" dirty="0" smtClean="0"/>
              <a:t>Участие в деятельности иностранной или международной неправительственной организации, в отношении которой принято решение о признании нежелательной на территории Российской Федерации ее деятельности в соответствии с законодательством Российской Федерации, либо нарушение запретов, установленных Федеральным законом от 28 декабря 2012 года N 272-ФЗ "О мерах воздействия на лиц, причастных к нарушениям основополагающих прав и свобод человека, прав и свобод граждан Российской Федерации", если эти действия не содержат признаков уголовно наказуемого деяния, - влечет наложение административного штрафа на граждан в размере от пяти тысяч до пятнадцати тысяч рублей; на должностных лиц - от двадцати тысяч до пятидесяти тысяч рублей; на должностных лиц - работников аппаратов избирательных комиссий - дисквалификацию сроком на один год; на юридических лиц - от пятидесяти тысяч до ста тысяч рублей.</a:t>
            </a:r>
          </a:p>
          <a:p>
            <a:endParaRPr lang="ru-RU" dirty="0"/>
          </a:p>
        </p:txBody>
      </p:sp>
    </p:spTree>
    <p:extLst>
      <p:ext uri="{BB962C8B-B14F-4D97-AF65-F5344CB8AC3E}">
        <p14:creationId xmlns:p14="http://schemas.microsoft.com/office/powerpoint/2010/main" val="1988710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FF00"/>
          </a:solidFill>
        </p:spPr>
        <p:txBody>
          <a:bodyPr>
            <a:normAutofit fontScale="90000"/>
          </a:bodyPr>
          <a:lstStyle/>
          <a:p>
            <a:pPr algn="ctr"/>
            <a:r>
              <a:rPr lang="ru-RU" sz="4000" b="1" dirty="0" smtClean="0">
                <a:solidFill>
                  <a:srgbClr val="FF0000"/>
                </a:solidFill>
              </a:rPr>
              <a:t>ПОМНИ: </a:t>
            </a:r>
            <a:r>
              <a:rPr lang="ru-RU" sz="1600" dirty="0" smtClean="0"/>
              <a:t/>
            </a:r>
            <a:br>
              <a:rPr lang="ru-RU" sz="1600" dirty="0" smtClean="0"/>
            </a:br>
            <a:r>
              <a:rPr lang="ru-RU" sz="2000" b="1" dirty="0" smtClean="0">
                <a:solidFill>
                  <a:srgbClr val="00B050"/>
                </a:solidFill>
              </a:rPr>
              <a:t>ЧЕМ БОЛЬШЕ ТЫ ЗНАЕШЬ О СВОИХ ПРАВАХ И ОБЯЗАННОСТЯХ, ТЕМ МЕНЬШЕ БУДЕТ ВЕРОЯТНОСТЬ НАРУШЕНИЯ ЗАКОНА И ТВОЕГО ПОПАДАНИЯ В СЛОЖНУЮ ЖИЗНЕННУЮ СИТУАЦИЮ</a:t>
            </a:r>
            <a:endParaRPr lang="ru-RU" sz="2000" b="1" dirty="0">
              <a:solidFill>
                <a:srgbClr val="00B050"/>
              </a:solidFill>
            </a:endParaRPr>
          </a:p>
        </p:txBody>
      </p:sp>
      <p:pic>
        <p:nvPicPr>
          <p:cNvPr id="5" name="Объект 4"/>
          <p:cNvPicPr>
            <a:picLocks noGrp="1" noChangeAspect="1"/>
          </p:cNvPicPr>
          <p:nvPr>
            <p:ph sz="half" idx="1"/>
          </p:nvPr>
        </p:nvPicPr>
        <p:blipFill>
          <a:blip r:embed="rId2"/>
          <a:stretch>
            <a:fillRect/>
          </a:stretch>
        </p:blipFill>
        <p:spPr>
          <a:xfrm>
            <a:off x="942975" y="1825625"/>
            <a:ext cx="4357688" cy="4351338"/>
          </a:xfrm>
          <a:prstGeom prst="rect">
            <a:avLst/>
          </a:prstGeom>
        </p:spPr>
      </p:pic>
      <p:pic>
        <p:nvPicPr>
          <p:cNvPr id="6" name="Объект 5"/>
          <p:cNvPicPr>
            <a:picLocks noGrp="1" noChangeAspect="1"/>
          </p:cNvPicPr>
          <p:nvPr>
            <p:ph sz="half" idx="2"/>
          </p:nvPr>
        </p:nvPicPr>
        <p:blipFill>
          <a:blip r:embed="rId3"/>
          <a:stretch>
            <a:fillRect/>
          </a:stretch>
        </p:blipFill>
        <p:spPr>
          <a:xfrm>
            <a:off x="6119988" y="1825625"/>
            <a:ext cx="5233812" cy="4351337"/>
          </a:xfrm>
          <a:prstGeom prst="rect">
            <a:avLst/>
          </a:prstGeom>
        </p:spPr>
      </p:pic>
    </p:spTree>
    <p:extLst>
      <p:ext uri="{BB962C8B-B14F-4D97-AF65-F5344CB8AC3E}">
        <p14:creationId xmlns:p14="http://schemas.microsoft.com/office/powerpoint/2010/main" val="340391957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TotalTime>
  <Words>869</Words>
  <Application>Microsoft Office PowerPoint</Application>
  <PresentationFormat>Широкоэкранный</PresentationFormat>
  <Paragraphs>28</Paragraphs>
  <Slides>17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17</vt:i4>
      </vt:variant>
    </vt:vector>
  </HeadingPairs>
  <TitlesOfParts>
    <vt:vector size="22" baseType="lpstr">
      <vt:lpstr>Arial</vt:lpstr>
      <vt:lpstr>Arial Black</vt:lpstr>
      <vt:lpstr>Calibri</vt:lpstr>
      <vt:lpstr>Calibri Light</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ПОМНИ:  ЧЕМ БОЛЬШЕ ТЫ ЗНАЕШЬ О СВОИХ ПРАВАХ И ОБЯЗАННОСТЯХ, ТЕМ МЕНЬШЕ БУДЕТ ВЕРОЯТНОСТЬ НАРУШЕНИЯ ЗАКОНА И ТВОЕГО ПОПАДАНИЯ В СЛОЖНУЮ ЖИЗНЕННУЮ СИТУАЦИЮ</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1</dc:creator>
  <cp:lastModifiedBy>1</cp:lastModifiedBy>
  <cp:revision>16</cp:revision>
  <dcterms:created xsi:type="dcterms:W3CDTF">2023-06-06T07:52:40Z</dcterms:created>
  <dcterms:modified xsi:type="dcterms:W3CDTF">2023-06-06T09:00:27Z</dcterms:modified>
</cp:coreProperties>
</file>