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2" r:id="rId1"/>
    <p:sldMasterId id="2147484194" r:id="rId2"/>
    <p:sldMasterId id="2147484218" r:id="rId3"/>
  </p:sldMasterIdLst>
  <p:notesMasterIdLst>
    <p:notesMasterId r:id="rId138"/>
  </p:notesMasterIdLst>
  <p:sldIdLst>
    <p:sldId id="508" r:id="rId4"/>
    <p:sldId id="357" r:id="rId5"/>
    <p:sldId id="503" r:id="rId6"/>
    <p:sldId id="355" r:id="rId7"/>
    <p:sldId id="316" r:id="rId8"/>
    <p:sldId id="317" r:id="rId9"/>
    <p:sldId id="318" r:id="rId10"/>
    <p:sldId id="319" r:id="rId11"/>
    <p:sldId id="327" r:id="rId12"/>
    <p:sldId id="328" r:id="rId13"/>
    <p:sldId id="329" r:id="rId14"/>
    <p:sldId id="330" r:id="rId15"/>
    <p:sldId id="324" r:id="rId16"/>
    <p:sldId id="325" r:id="rId17"/>
    <p:sldId id="334" r:id="rId18"/>
    <p:sldId id="350" r:id="rId19"/>
    <p:sldId id="338" r:id="rId20"/>
    <p:sldId id="340" r:id="rId21"/>
    <p:sldId id="351" r:id="rId22"/>
    <p:sldId id="347" r:id="rId23"/>
    <p:sldId id="367" r:id="rId24"/>
    <p:sldId id="368" r:id="rId25"/>
    <p:sldId id="370" r:id="rId26"/>
    <p:sldId id="371" r:id="rId27"/>
    <p:sldId id="372" r:id="rId28"/>
    <p:sldId id="373" r:id="rId29"/>
    <p:sldId id="376" r:id="rId30"/>
    <p:sldId id="504" r:id="rId31"/>
    <p:sldId id="377" r:id="rId32"/>
    <p:sldId id="378" r:id="rId33"/>
    <p:sldId id="379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400" r:id="rId53"/>
    <p:sldId id="401" r:id="rId54"/>
    <p:sldId id="402" r:id="rId55"/>
    <p:sldId id="403" r:id="rId56"/>
    <p:sldId id="404" r:id="rId57"/>
    <p:sldId id="405" r:id="rId58"/>
    <p:sldId id="406" r:id="rId59"/>
    <p:sldId id="407" r:id="rId60"/>
    <p:sldId id="408" r:id="rId61"/>
    <p:sldId id="409" r:id="rId62"/>
    <p:sldId id="410" r:id="rId63"/>
    <p:sldId id="502" r:id="rId64"/>
    <p:sldId id="415" r:id="rId65"/>
    <p:sldId id="420" r:id="rId66"/>
    <p:sldId id="421" r:id="rId67"/>
    <p:sldId id="423" r:id="rId68"/>
    <p:sldId id="424" r:id="rId69"/>
    <p:sldId id="425" r:id="rId70"/>
    <p:sldId id="426" r:id="rId71"/>
    <p:sldId id="427" r:id="rId72"/>
    <p:sldId id="428" r:id="rId73"/>
    <p:sldId id="430" r:id="rId74"/>
    <p:sldId id="431" r:id="rId75"/>
    <p:sldId id="432" r:id="rId76"/>
    <p:sldId id="434" r:id="rId77"/>
    <p:sldId id="435" r:id="rId78"/>
    <p:sldId id="436" r:id="rId79"/>
    <p:sldId id="437" r:id="rId80"/>
    <p:sldId id="438" r:id="rId81"/>
    <p:sldId id="439" r:id="rId82"/>
    <p:sldId id="440" r:id="rId83"/>
    <p:sldId id="441" r:id="rId84"/>
    <p:sldId id="485" r:id="rId85"/>
    <p:sldId id="486" r:id="rId86"/>
    <p:sldId id="487" r:id="rId87"/>
    <p:sldId id="488" r:id="rId88"/>
    <p:sldId id="489" r:id="rId89"/>
    <p:sldId id="490" r:id="rId90"/>
    <p:sldId id="491" r:id="rId91"/>
    <p:sldId id="492" r:id="rId92"/>
    <p:sldId id="493" r:id="rId93"/>
    <p:sldId id="494" r:id="rId94"/>
    <p:sldId id="495" r:id="rId95"/>
    <p:sldId id="496" r:id="rId96"/>
    <p:sldId id="497" r:id="rId97"/>
    <p:sldId id="506" r:id="rId98"/>
    <p:sldId id="443" r:id="rId99"/>
    <p:sldId id="444" r:id="rId100"/>
    <p:sldId id="445" r:id="rId101"/>
    <p:sldId id="446" r:id="rId102"/>
    <p:sldId id="447" r:id="rId103"/>
    <p:sldId id="448" r:id="rId104"/>
    <p:sldId id="449" r:id="rId105"/>
    <p:sldId id="450" r:id="rId106"/>
    <p:sldId id="451" r:id="rId107"/>
    <p:sldId id="452" r:id="rId108"/>
    <p:sldId id="453" r:id="rId109"/>
    <p:sldId id="454" r:id="rId110"/>
    <p:sldId id="455" r:id="rId111"/>
    <p:sldId id="456" r:id="rId112"/>
    <p:sldId id="457" r:id="rId113"/>
    <p:sldId id="458" r:id="rId114"/>
    <p:sldId id="459" r:id="rId115"/>
    <p:sldId id="460" r:id="rId116"/>
    <p:sldId id="461" r:id="rId117"/>
    <p:sldId id="462" r:id="rId118"/>
    <p:sldId id="463" r:id="rId119"/>
    <p:sldId id="464" r:id="rId120"/>
    <p:sldId id="465" r:id="rId121"/>
    <p:sldId id="466" r:id="rId122"/>
    <p:sldId id="467" r:id="rId123"/>
    <p:sldId id="468" r:id="rId124"/>
    <p:sldId id="469" r:id="rId125"/>
    <p:sldId id="470" r:id="rId126"/>
    <p:sldId id="471" r:id="rId127"/>
    <p:sldId id="472" r:id="rId128"/>
    <p:sldId id="473" r:id="rId129"/>
    <p:sldId id="507" r:id="rId130"/>
    <p:sldId id="500" r:id="rId131"/>
    <p:sldId id="475" r:id="rId132"/>
    <p:sldId id="501" r:id="rId133"/>
    <p:sldId id="477" r:id="rId134"/>
    <p:sldId id="478" r:id="rId135"/>
    <p:sldId id="479" r:id="rId136"/>
    <p:sldId id="509" r:id="rId1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DCB2"/>
    <a:srgbClr val="037D3D"/>
    <a:srgbClr val="F0E9D0"/>
    <a:srgbClr val="F9F6E7"/>
    <a:srgbClr val="F3EFD9"/>
    <a:srgbClr val="F5F1DF"/>
    <a:srgbClr val="E4DAA6"/>
    <a:srgbClr val="C9F5FF"/>
    <a:srgbClr val="990033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45" autoAdjust="0"/>
    <p:restoredTop sz="98311" autoAdjust="0"/>
  </p:normalViewPr>
  <p:slideViewPr>
    <p:cSldViewPr>
      <p:cViewPr varScale="1">
        <p:scale>
          <a:sx n="69" d="100"/>
          <a:sy n="69" d="100"/>
        </p:scale>
        <p:origin x="132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presProps" Target="presProp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6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903C2-C4AF-4F75-BF4D-BB21A368AAF0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D88F9-7534-4B46-9FC7-C22F34813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367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51B75940-2FFE-4567-A82C-7546E188006E}" type="slidenum">
              <a:rPr kumimoji="0" lang="ru-RU" altLang="ru-RU" smtClean="0">
                <a:solidFill>
                  <a:schemeClr val="tx2"/>
                </a:solidFill>
                <a:latin typeface="Arial" charset="0"/>
              </a:rPr>
              <a:pPr algn="r">
                <a:spcBef>
                  <a:spcPct val="0"/>
                </a:spcBef>
              </a:pPr>
              <a:t>105</a:t>
            </a:fld>
            <a:endParaRPr kumimoji="0" lang="ru-RU" altLang="ru-RU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D69A92B5-3E22-487D-82BE-0C7D4454DC23}" type="slidenum">
              <a:rPr kumimoji="0" lang="ru-RU" altLang="ru-RU" smtClean="0">
                <a:solidFill>
                  <a:schemeClr val="tx2"/>
                </a:solidFill>
                <a:latin typeface="Arial" charset="0"/>
              </a:rPr>
              <a:pPr algn="r">
                <a:spcBef>
                  <a:spcPct val="0"/>
                </a:spcBef>
              </a:pPr>
              <a:t>125</a:t>
            </a:fld>
            <a:endParaRPr kumimoji="0" lang="ru-RU" altLang="ru-RU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36BC2-1D4B-4A98-B5AD-12B0A470067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K:\TNC\Ростелеком\PPT Shablon\work\DIMA_ROS_PP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51" y="0"/>
            <a:ext cx="4358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/>
          <p:nvPr/>
        </p:nvSpPr>
        <p:spPr>
          <a:xfrm>
            <a:off x="0" y="5373216"/>
            <a:ext cx="2627784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K:\TNC\Ростелеком\PPT Shablon\work\ROS-logo-diskr-color-goriz-R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0"/>
            <a:ext cx="2957659" cy="16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20768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E0B2-CE02-4F81-88D4-FFD699E269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83607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FB46D-BB43-4413-806C-709DE8739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05919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36BC2-1D4B-4A98-B5AD-12B0A47006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760F-88ED-47C1-A3D5-E8E2040305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0AB-ADA8-4951-8FC1-894A7B0105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8051-B61C-476E-82D1-D7B02C05C9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6B2A-6561-4DAF-A276-A328274F66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975-B958-45EA-B2A2-E89AC47535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1ACE-B9E4-44C9-9014-749F9520B7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0C398-D77D-48DF-A486-D0D6A4FFC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760F-88ED-47C1-A3D5-E8E204030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38659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7425-F72B-4861-A6AA-5FD67FCB34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E0B2-CE02-4F81-88D4-FFD699E26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FB46D-BB43-4413-806C-709DE8739C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36BC2-1D4B-4A98-B5AD-12B0A47006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3760F-88ED-47C1-A3D5-E8E2040305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0AB-ADA8-4951-8FC1-894A7B0105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8051-B61C-476E-82D1-D7B02C05C9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6B2A-6561-4DAF-A276-A328274F66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975-B958-45EA-B2A2-E89AC47535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1ACE-B9E4-44C9-9014-749F9520B7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00AB-ADA8-4951-8FC1-894A7B01058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K:\TNC\Ростелеком\PPT Shablon\work\DIMA_ROS_PP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:\TNC\Ростелеком\PPT Shablon\work\ROS-logo-diskr-color-goriz-R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0"/>
            <a:ext cx="2957659" cy="16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070372" y="6153399"/>
            <a:ext cx="0" cy="46647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10208" y="6237312"/>
            <a:ext cx="17281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>
                <a:latin typeface="Arial" pitchFamily="34" charset="0"/>
                <a:cs typeface="Arial" pitchFamily="34" charset="0"/>
              </a:rPr>
              <a:t>www.rt.ru</a:t>
            </a:r>
            <a:endParaRPr lang="ru-RU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0996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0C398-D77D-48DF-A486-D0D6A4FFC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7425-F72B-4861-A6AA-5FD67FCB34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E0B2-CE02-4F81-88D4-FFD699E26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FB46D-BB43-4413-806C-709DE8739C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8051-B61C-476E-82D1-D7B02C05C9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28624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6B2A-6561-4DAF-A276-A328274F66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11683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975-B958-45EA-B2A2-E89AC47535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8798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1ACE-B9E4-44C9-9014-749F9520B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86266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0C398-D77D-48DF-A486-D0D6A4FFC0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0149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7425-F72B-4861-A6AA-5FD67FCB34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77481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D52D1-DC26-4F36-93E4-ABBED9BB8F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69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FD52D1-DC26-4F36-93E4-ABBED9BB8F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ransition spd="slow">
    <p:push dir="u"/>
  </p:transition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FD52D1-DC26-4F36-93E4-ABBED9BB8F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transition spd="slow">
    <p:push dir="u"/>
  </p:transition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10.wav"/><Relationship Id="rId7" Type="http://schemas.openxmlformats.org/officeDocument/2006/relationships/image" Target="../media/image23.jpeg"/><Relationship Id="rId2" Type="http://schemas.microsoft.com/office/2007/relationships/media" Target="../media/media10.wav"/><Relationship Id="rId1" Type="http://schemas.openxmlformats.org/officeDocument/2006/relationships/tags" Target="../tags/tag8.xml"/><Relationship Id="rId6" Type="http://schemas.openxmlformats.org/officeDocument/2006/relationships/image" Target="../media/image18.gif"/><Relationship Id="rId5" Type="http://schemas.openxmlformats.org/officeDocument/2006/relationships/image" Target="../media/image22.emf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5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media11.wav"/><Relationship Id="rId7" Type="http://schemas.openxmlformats.org/officeDocument/2006/relationships/image" Target="../media/image27.jpeg"/><Relationship Id="rId2" Type="http://schemas.microsoft.com/office/2007/relationships/media" Target="../media/media11.wav"/><Relationship Id="rId1" Type="http://schemas.openxmlformats.org/officeDocument/2006/relationships/tags" Target="../tags/tag9.xml"/><Relationship Id="rId6" Type="http://schemas.openxmlformats.org/officeDocument/2006/relationships/image" Target="../media/image18.gif"/><Relationship Id="rId5" Type="http://schemas.openxmlformats.org/officeDocument/2006/relationships/image" Target="../media/image26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9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tkrim.ru/images/protivogaz/protivogaz_filtruyushchiy_grazhdanskiy_uzs_vk.jpg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9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9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.wav"/><Relationship Id="rId7" Type="http://schemas.openxmlformats.org/officeDocument/2006/relationships/image" Target="../media/image31.jpeg"/><Relationship Id="rId2" Type="http://schemas.microsoft.com/office/2007/relationships/media" Target="../media/media12.wav"/><Relationship Id="rId1" Type="http://schemas.openxmlformats.org/officeDocument/2006/relationships/tags" Target="../tags/tag10.xml"/><Relationship Id="rId6" Type="http://schemas.openxmlformats.org/officeDocument/2006/relationships/image" Target="../media/image30.jpeg"/><Relationship Id="rId5" Type="http://schemas.openxmlformats.org/officeDocument/2006/relationships/image" Target="../media/image18.gif"/><Relationship Id="rId4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9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9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9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9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media15.wav"/><Relationship Id="rId7" Type="http://schemas.openxmlformats.org/officeDocument/2006/relationships/image" Target="../media/image34.jpeg"/><Relationship Id="rId2" Type="http://schemas.microsoft.com/office/2007/relationships/media" Target="../media/media15.wav"/><Relationship Id="rId1" Type="http://schemas.openxmlformats.org/officeDocument/2006/relationships/tags" Target="../tags/tag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7" Type="http://schemas.openxmlformats.org/officeDocument/2006/relationships/image" Target="../media/image6.png"/><Relationship Id="rId2" Type="http://schemas.microsoft.com/office/2007/relationships/media" Target="../media/media16.wav"/><Relationship Id="rId1" Type="http://schemas.openxmlformats.org/officeDocument/2006/relationships/tags" Target="../tags/tag1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7.wav"/><Relationship Id="rId7" Type="http://schemas.openxmlformats.org/officeDocument/2006/relationships/image" Target="../media/image40.jpeg"/><Relationship Id="rId2" Type="http://schemas.microsoft.com/office/2007/relationships/media" Target="../media/media17.wav"/><Relationship Id="rId1" Type="http://schemas.openxmlformats.org/officeDocument/2006/relationships/tags" Target="../tags/tag1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media18.wav"/><Relationship Id="rId7" Type="http://schemas.openxmlformats.org/officeDocument/2006/relationships/image" Target="../media/image43.jpeg"/><Relationship Id="rId2" Type="http://schemas.microsoft.com/office/2007/relationships/media" Target="../media/media18.wav"/><Relationship Id="rId1" Type="http://schemas.openxmlformats.org/officeDocument/2006/relationships/tags" Target="../tags/tag1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0.wav"/><Relationship Id="rId7" Type="http://schemas.openxmlformats.org/officeDocument/2006/relationships/image" Target="../media/image48.jpeg"/><Relationship Id="rId2" Type="http://schemas.microsoft.com/office/2007/relationships/media" Target="../media/media20.wav"/><Relationship Id="rId1" Type="http://schemas.openxmlformats.org/officeDocument/2006/relationships/tags" Target="../tags/tag1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image" Target="../media/image50.gif"/><Relationship Id="rId4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20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2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2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av"/><Relationship Id="rId2" Type="http://schemas.microsoft.com/office/2007/relationships/media" Target="../media/media29.wav"/><Relationship Id="rId1" Type="http://schemas.openxmlformats.org/officeDocument/2006/relationships/tags" Target="../tags/tag2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av"/><Relationship Id="rId2" Type="http://schemas.microsoft.com/office/2007/relationships/media" Target="../media/media30.wav"/><Relationship Id="rId1" Type="http://schemas.openxmlformats.org/officeDocument/2006/relationships/tags" Target="../tags/tag2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av"/><Relationship Id="rId2" Type="http://schemas.microsoft.com/office/2007/relationships/media" Target="../media/media31.wav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av"/><Relationship Id="rId2" Type="http://schemas.microsoft.com/office/2007/relationships/media" Target="../media/media32.wav"/><Relationship Id="rId1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2" Type="http://schemas.microsoft.com/office/2007/relationships/media" Target="../media/media33.wav"/><Relationship Id="rId1" Type="http://schemas.openxmlformats.org/officeDocument/2006/relationships/tags" Target="../tags/tag27.xml"/><Relationship Id="rId6" Type="http://schemas.openxmlformats.org/officeDocument/2006/relationships/image" Target="../media/image54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55.jpe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56.jpe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6.pn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av"/><Relationship Id="rId2" Type="http://schemas.microsoft.com/office/2007/relationships/media" Target="../media/media37.wav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image" Target="../media/image58.jpeg"/><Relationship Id="rId4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6.pn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6.pn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6.png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wav"/><Relationship Id="rId2" Type="http://schemas.microsoft.com/office/2007/relationships/media" Target="../media/media41.wav"/><Relationship Id="rId1" Type="http://schemas.openxmlformats.org/officeDocument/2006/relationships/tags" Target="../tags/tag29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6.pn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6.pn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av"/><Relationship Id="rId2" Type="http://schemas.microsoft.com/office/2007/relationships/media" Target="../media/media44.wav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5" Type="http://schemas.openxmlformats.org/officeDocument/2006/relationships/image" Target="../media/image64.jpeg"/><Relationship Id="rId4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6.png"/><Relationship Id="rId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wav"/><Relationship Id="rId2" Type="http://schemas.microsoft.com/office/2007/relationships/media" Target="../media/media46.wav"/><Relationship Id="rId1" Type="http://schemas.openxmlformats.org/officeDocument/2006/relationships/tags" Target="../tags/tag31.xml"/><Relationship Id="rId6" Type="http://schemas.openxmlformats.org/officeDocument/2006/relationships/image" Target="../media/image6.png"/><Relationship Id="rId5" Type="http://schemas.openxmlformats.org/officeDocument/2006/relationships/image" Target="../media/image66.jpeg"/><Relationship Id="rId4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wav"/><Relationship Id="rId2" Type="http://schemas.microsoft.com/office/2007/relationships/media" Target="../media/media50.wav"/><Relationship Id="rId1" Type="http://schemas.openxmlformats.org/officeDocument/2006/relationships/tags" Target="../tags/tag32.xml"/><Relationship Id="rId6" Type="http://schemas.openxmlformats.org/officeDocument/2006/relationships/image" Target="../media/image6.png"/><Relationship Id="rId5" Type="http://schemas.openxmlformats.org/officeDocument/2006/relationships/image" Target="../media/image67.jpeg"/><Relationship Id="rId4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image" Target="../media/image6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5" Type="http://schemas.openxmlformats.org/officeDocument/2006/relationships/image" Target="../media/image6.png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5" Type="http://schemas.openxmlformats.org/officeDocument/2006/relationships/image" Target="../media/image6.png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audio" Target="../media/media54.wav"/><Relationship Id="rId7" Type="http://schemas.openxmlformats.org/officeDocument/2006/relationships/image" Target="../media/image74.jpeg"/><Relationship Id="rId2" Type="http://schemas.microsoft.com/office/2007/relationships/media" Target="../media/media54.wav"/><Relationship Id="rId1" Type="http://schemas.openxmlformats.org/officeDocument/2006/relationships/tags" Target="../tags/tag3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7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audio" Target="../media/media55.wav"/><Relationship Id="rId7" Type="http://schemas.openxmlformats.org/officeDocument/2006/relationships/image" Target="../media/image79.jpeg"/><Relationship Id="rId2" Type="http://schemas.microsoft.com/office/2007/relationships/media" Target="../media/media55.wav"/><Relationship Id="rId1" Type="http://schemas.openxmlformats.org/officeDocument/2006/relationships/tags" Target="../tags/tag34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hyperlink" Target="http://s59.radikal.ru/i163/1005/fe/488c25538058.jpg" TargetMode="External"/><Relationship Id="rId3" Type="http://schemas.openxmlformats.org/officeDocument/2006/relationships/audio" Target="../media/media56.wav"/><Relationship Id="rId7" Type="http://schemas.openxmlformats.org/officeDocument/2006/relationships/hyperlink" Target="http://dic.academic.ru/pictures/wiki/files/76/Lep_Chelyabinskaya_Oblast.jpg" TargetMode="External"/><Relationship Id="rId12" Type="http://schemas.openxmlformats.org/officeDocument/2006/relationships/image" Target="../media/image85.jpeg"/><Relationship Id="rId2" Type="http://schemas.microsoft.com/office/2007/relationships/media" Target="../media/media56.wav"/><Relationship Id="rId1" Type="http://schemas.openxmlformats.org/officeDocument/2006/relationships/tags" Target="../tags/tag35.xml"/><Relationship Id="rId6" Type="http://schemas.openxmlformats.org/officeDocument/2006/relationships/image" Target="../media/image82.jpeg"/><Relationship Id="rId11" Type="http://schemas.openxmlformats.org/officeDocument/2006/relationships/hyperlink" Target="http://www.insat.ru/i/news/Truba_Gas.jpg" TargetMode="External"/><Relationship Id="rId5" Type="http://schemas.openxmlformats.org/officeDocument/2006/relationships/hyperlink" Target="http://cache.gawker.com/assets/images/gawker/2010/01/ze53lmiqfka.jpg" TargetMode="External"/><Relationship Id="rId15" Type="http://schemas.openxmlformats.org/officeDocument/2006/relationships/image" Target="../media/image6.png"/><Relationship Id="rId10" Type="http://schemas.openxmlformats.org/officeDocument/2006/relationships/image" Target="../media/image84.jpeg"/><Relationship Id="rId4" Type="http://schemas.openxmlformats.org/officeDocument/2006/relationships/slideLayout" Target="../slideLayouts/slideLayout13.xml"/><Relationship Id="rId9" Type="http://schemas.openxmlformats.org/officeDocument/2006/relationships/hyperlink" Target="http://www.novosel.ru/i/365766.jpg" TargetMode="External"/><Relationship Id="rId14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audio" Target="../media/media57.wav"/><Relationship Id="rId7" Type="http://schemas.openxmlformats.org/officeDocument/2006/relationships/hyperlink" Target="http://dp.ric.ua/uploads/posts/2010-03/1269953949_h5axza5zayltu7xlxbes.jpg" TargetMode="External"/><Relationship Id="rId2" Type="http://schemas.microsoft.com/office/2007/relationships/media" Target="../media/media57.wav"/><Relationship Id="rId1" Type="http://schemas.openxmlformats.org/officeDocument/2006/relationships/tags" Target="../tags/tag36.xml"/><Relationship Id="rId6" Type="http://schemas.openxmlformats.org/officeDocument/2006/relationships/image" Target="../media/image87.jpeg"/><Relationship Id="rId5" Type="http://schemas.openxmlformats.org/officeDocument/2006/relationships/hyperlink" Target="http://www.aif.ru/application/public/article/885/54eaeaf17d6bc4156b051e830c40c8e3_big.jpg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wav"/><Relationship Id="rId2" Type="http://schemas.microsoft.com/office/2007/relationships/media" Target="../media/media58.wav"/><Relationship Id="rId1" Type="http://schemas.openxmlformats.org/officeDocument/2006/relationships/tags" Target="../tags/tag3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5" Type="http://schemas.openxmlformats.org/officeDocument/2006/relationships/image" Target="../media/image6.png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0.wav"/><Relationship Id="rId2" Type="http://schemas.microsoft.com/office/2007/relationships/media" Target="../media/media60.wav"/><Relationship Id="rId1" Type="http://schemas.openxmlformats.org/officeDocument/2006/relationships/tags" Target="../tags/tag38.xml"/><Relationship Id="rId6" Type="http://schemas.openxmlformats.org/officeDocument/2006/relationships/image" Target="../media/image6.png"/><Relationship Id="rId5" Type="http://schemas.openxmlformats.org/officeDocument/2006/relationships/image" Target="../media/image90.jpeg"/><Relationship Id="rId4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4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5" Type="http://schemas.openxmlformats.org/officeDocument/2006/relationships/image" Target="../media/image92.emf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5" Type="http://schemas.openxmlformats.org/officeDocument/2006/relationships/image" Target="../media/image6.png"/><Relationship Id="rId4" Type="http://schemas.openxmlformats.org/officeDocument/2006/relationships/image" Target="../media/image9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5.wav"/><Relationship Id="rId2" Type="http://schemas.microsoft.com/office/2007/relationships/media" Target="../media/media65.wav"/><Relationship Id="rId1" Type="http://schemas.openxmlformats.org/officeDocument/2006/relationships/tags" Target="../tags/tag39.xml"/><Relationship Id="rId6" Type="http://schemas.openxmlformats.org/officeDocument/2006/relationships/image" Target="../media/image6.png"/><Relationship Id="rId5" Type="http://schemas.openxmlformats.org/officeDocument/2006/relationships/image" Target="../media/image94.jpeg"/><Relationship Id="rId4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6.wav"/><Relationship Id="rId2" Type="http://schemas.microsoft.com/office/2007/relationships/media" Target="../media/media66.wav"/><Relationship Id="rId1" Type="http://schemas.openxmlformats.org/officeDocument/2006/relationships/tags" Target="../tags/tag40.xml"/><Relationship Id="rId6" Type="http://schemas.openxmlformats.org/officeDocument/2006/relationships/image" Target="../media/image6.png"/><Relationship Id="rId5" Type="http://schemas.openxmlformats.org/officeDocument/2006/relationships/image" Target="../media/image95.jpeg"/><Relationship Id="rId4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7.wav"/><Relationship Id="rId2" Type="http://schemas.microsoft.com/office/2007/relationships/media" Target="../media/media67.wav"/><Relationship Id="rId1" Type="http://schemas.openxmlformats.org/officeDocument/2006/relationships/tags" Target="../tags/tag41.xml"/><Relationship Id="rId6" Type="http://schemas.openxmlformats.org/officeDocument/2006/relationships/image" Target="../media/image6.png"/><Relationship Id="rId5" Type="http://schemas.openxmlformats.org/officeDocument/2006/relationships/image" Target="../media/image96.jpeg"/><Relationship Id="rId4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.wav"/><Relationship Id="rId7" Type="http://schemas.openxmlformats.org/officeDocument/2006/relationships/image" Target="../media/image12.jpeg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55865D15E6CBF1D556E33181456D50640DA31592B08B4DED04A0080BBjAv8F" TargetMode="Externa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8.wav"/><Relationship Id="rId7" Type="http://schemas.openxmlformats.org/officeDocument/2006/relationships/image" Target="../media/image15.jpeg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media9.wav"/><Relationship Id="rId7" Type="http://schemas.openxmlformats.org/officeDocument/2006/relationships/image" Target="../media/image19.jpeg"/><Relationship Id="rId2" Type="http://schemas.microsoft.com/office/2007/relationships/media" Target="../media/media9.wav"/><Relationship Id="rId1" Type="http://schemas.openxmlformats.org/officeDocument/2006/relationships/tags" Target="../tags/tag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1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06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http://content.foto.mail.ru/mail/918q/_blogs/i-64.jpg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ВВОДНЫЙ ИНСТРУКТАЖ ПО ГРАЖДАНСКОЙ ОБОРОНЕ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ГБПОУ «Георгиевский техникум</a:t>
            </a:r>
          </a:p>
          <a:p>
            <a:r>
              <a:rPr lang="ru-RU" dirty="0" err="1">
                <a:solidFill>
                  <a:srgbClr val="FF0000"/>
                </a:solidFill>
              </a:rPr>
              <a:t>м</a:t>
            </a:r>
            <a:r>
              <a:rPr lang="ru-RU" dirty="0" err="1" smtClean="0">
                <a:solidFill>
                  <a:srgbClr val="FF0000"/>
                </a:solidFill>
              </a:rPr>
              <a:t>еханизации,автоматизации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 управления»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6168023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302D1E5-7980-45B4-A994-6A011B5DE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587363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260648"/>
            <a:ext cx="289066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0341184"/>
      </p:ext>
    </p:extLst>
  </p:cSld>
  <p:clrMapOvr>
    <a:masterClrMapping/>
  </p:clrMapOvr>
  <p:transition spd="slow" advTm="350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1"/>
                            </p:stCondLst>
                            <p:childTnLst>
                              <p:par>
                                <p:cTn id="14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27"/>
          <p:cNvSpPr/>
          <p:nvPr/>
        </p:nvSpPr>
        <p:spPr>
          <a:xfrm>
            <a:off x="750067" y="2214554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5DFFFF">
                  <a:tint val="44500"/>
                  <a:satMod val="160000"/>
                </a:srgbClr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074277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ЗАДАЧИ  В ОБЛАСТИ  ГО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285720" y="214290"/>
            <a:ext cx="5214974" cy="1371600"/>
            <a:chOff x="285720" y="214290"/>
            <a:chExt cx="5214974" cy="1371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5720" y="214290"/>
              <a:ext cx="1449387" cy="137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Капля 10"/>
            <p:cNvSpPr/>
            <p:nvPr/>
          </p:nvSpPr>
          <p:spPr>
            <a:xfrm flipH="1" flipV="1">
              <a:off x="1000100" y="214290"/>
              <a:ext cx="4500594" cy="1357322"/>
            </a:xfrm>
            <a:prstGeom prst="teardrop">
              <a:avLst>
                <a:gd name="adj" fmla="val 81723"/>
              </a:avLst>
            </a:prstGeom>
            <a:solidFill>
              <a:srgbClr val="DDDDFF">
                <a:alpha val="41176"/>
              </a:srgbClr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 Box 1031"/>
            <p:cNvSpPr txBox="1">
              <a:spLocks noChangeArrowheads="1"/>
            </p:cNvSpPr>
            <p:nvPr/>
          </p:nvSpPr>
          <p:spPr bwMode="auto">
            <a:xfrm>
              <a:off x="1142976" y="428604"/>
              <a:ext cx="3929090" cy="969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Blip>
                  <a:blip r:embed="rId6"/>
                </a:buBlip>
              </a:pPr>
              <a:r>
                <a:rPr lang="ru-RU" sz="1900" b="1" dirty="0">
                  <a:latin typeface="Arial" charset="0"/>
                </a:rPr>
                <a:t> </a:t>
              </a:r>
              <a:r>
                <a:rPr lang="ru-RU" sz="1900" b="1" dirty="0">
                  <a:solidFill>
                    <a:srgbClr val="A20000"/>
                  </a:solidFill>
                  <a:latin typeface="Arial" charset="0"/>
                </a:rPr>
                <a:t>проведение мероприятий</a:t>
              </a:r>
            </a:p>
            <a:p>
              <a:pPr algn="ctr">
                <a:spcBef>
                  <a:spcPts val="0"/>
                </a:spcBef>
              </a:pPr>
              <a:r>
                <a:rPr lang="ru-RU" sz="1900" b="1" dirty="0">
                  <a:solidFill>
                    <a:srgbClr val="A20000"/>
                  </a:solidFill>
                  <a:latin typeface="Arial" charset="0"/>
                </a:rPr>
                <a:t>по световой маскировке </a:t>
              </a:r>
            </a:p>
            <a:p>
              <a:pPr algn="ctr">
                <a:spcBef>
                  <a:spcPts val="0"/>
                </a:spcBef>
              </a:pPr>
              <a:r>
                <a:rPr lang="ru-RU" sz="1900" b="1" dirty="0">
                  <a:latin typeface="Arial" charset="0"/>
                </a:rPr>
                <a:t>и др. видам маскировки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429124" y="-27384"/>
            <a:ext cx="4714876" cy="3885012"/>
            <a:chOff x="4429124" y="-27384"/>
            <a:chExt cx="4714876" cy="3885012"/>
          </a:xfrm>
        </p:grpSpPr>
        <p:pic>
          <p:nvPicPr>
            <p:cNvPr id="13" name="i-main-pic" descr="Картинка 144 из 45816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68144" y="-27384"/>
              <a:ext cx="2415212" cy="180801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Капля 11"/>
            <p:cNvSpPr/>
            <p:nvPr/>
          </p:nvSpPr>
          <p:spPr>
            <a:xfrm flipH="1" flipV="1">
              <a:off x="4429124" y="1357298"/>
              <a:ext cx="4714876" cy="2500330"/>
            </a:xfrm>
            <a:prstGeom prst="teardrop">
              <a:avLst>
                <a:gd name="adj" fmla="val 89258"/>
              </a:avLst>
            </a:prstGeom>
            <a:solidFill>
              <a:srgbClr val="DDDDFF">
                <a:alpha val="49020"/>
              </a:srgbClr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 Box 1032"/>
            <p:cNvSpPr txBox="1">
              <a:spLocks noChangeArrowheads="1"/>
            </p:cNvSpPr>
            <p:nvPr/>
          </p:nvSpPr>
          <p:spPr bwMode="auto">
            <a:xfrm>
              <a:off x="4429124" y="1714488"/>
              <a:ext cx="4476752" cy="2139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Blip>
                  <a:blip r:embed="rId6"/>
                </a:buBlip>
              </a:pPr>
              <a:r>
                <a:rPr lang="ru-RU" sz="1900" b="1" dirty="0">
                  <a:latin typeface="Arial" charset="0"/>
                </a:rPr>
                <a:t> </a:t>
              </a:r>
              <a:r>
                <a:rPr lang="ru-RU" sz="1900" b="1" dirty="0">
                  <a:solidFill>
                    <a:srgbClr val="A20000"/>
                  </a:solidFill>
                  <a:latin typeface="Arial" charset="0"/>
                </a:rPr>
                <a:t>проведение </a:t>
              </a:r>
              <a:r>
                <a:rPr lang="ru-RU" sz="1900" b="1" dirty="0" err="1">
                  <a:solidFill>
                    <a:srgbClr val="A20000"/>
                  </a:solidFill>
                  <a:latin typeface="Arial" charset="0"/>
                </a:rPr>
                <a:t>АСиДНР</a:t>
              </a:r>
              <a:r>
                <a:rPr lang="ru-RU" sz="1900" b="1" dirty="0">
                  <a:solidFill>
                    <a:srgbClr val="A20000"/>
                  </a:solidFill>
                  <a:latin typeface="Arial" charset="0"/>
                </a:rPr>
                <a:t> </a:t>
              </a:r>
              <a:r>
                <a:rPr lang="ru-RU" sz="1900" b="1" dirty="0">
                  <a:latin typeface="Arial" charset="0"/>
                </a:rPr>
                <a:t>в случае возникновения опасностей для населения при военных конфликтах или вследствие этих конфликтов, а также при ЧС природного и техногенного характера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85720" y="3000372"/>
            <a:ext cx="4357718" cy="3714776"/>
            <a:chOff x="285720" y="3000372"/>
            <a:chExt cx="4357718" cy="3714776"/>
          </a:xfrm>
        </p:grpSpPr>
        <p:pic>
          <p:nvPicPr>
            <p:cNvPr id="14" name="i-main-pic" descr="Картинка 20 из 14560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5721" y="3000372"/>
              <a:ext cx="2571768" cy="192520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Капля 14"/>
            <p:cNvSpPr/>
            <p:nvPr/>
          </p:nvSpPr>
          <p:spPr>
            <a:xfrm>
              <a:off x="285720" y="4714884"/>
              <a:ext cx="4357718" cy="2000264"/>
            </a:xfrm>
            <a:prstGeom prst="teardrop">
              <a:avLst>
                <a:gd name="adj" fmla="val 79577"/>
              </a:avLst>
            </a:prstGeom>
            <a:solidFill>
              <a:srgbClr val="DDDDFF">
                <a:alpha val="49020"/>
              </a:srgbClr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 Box 1033"/>
            <p:cNvSpPr txBox="1">
              <a:spLocks noChangeArrowheads="1"/>
            </p:cNvSpPr>
            <p:nvPr/>
          </p:nvSpPr>
          <p:spPr bwMode="auto">
            <a:xfrm>
              <a:off x="571472" y="4857760"/>
              <a:ext cx="3771896" cy="1615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0000"/>
                </a:buClr>
                <a:buBlip>
                  <a:blip r:embed="rId6"/>
                </a:buBlip>
              </a:pPr>
              <a:r>
                <a:rPr lang="ru-RU" sz="1900" b="1" dirty="0">
                  <a:latin typeface="Arial" charset="0"/>
                </a:rPr>
                <a:t> </a:t>
              </a:r>
              <a:r>
                <a:rPr lang="ru-RU" b="1" dirty="0">
                  <a:solidFill>
                    <a:srgbClr val="A20000"/>
                  </a:solidFill>
                  <a:latin typeface="Arial" charset="0"/>
                </a:rPr>
                <a:t>первоочередное обеспечение </a:t>
              </a:r>
              <a:r>
                <a:rPr lang="ru-RU" b="1" dirty="0">
                  <a:latin typeface="Arial" charset="0"/>
                </a:rPr>
                <a:t>населения, пострадавшего при военных конфликтах или вследствие этих конфликтов, а также при ЧС природного и техногенного характера</a:t>
              </a:r>
              <a:endParaRPr lang="ru-RU" sz="1900" b="1" dirty="0">
                <a:latin typeface="Arial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072066" y="4071942"/>
            <a:ext cx="3500462" cy="2714644"/>
            <a:chOff x="5072066" y="4071942"/>
            <a:chExt cx="3500462" cy="2714644"/>
          </a:xfrm>
        </p:grpSpPr>
        <p:pic>
          <p:nvPicPr>
            <p:cNvPr id="17" name="Рисунок 16" descr="http://estb.msn.com/i/3C/64F44356113A649755ED4DC8F6D24B.jp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715008" y="4929208"/>
              <a:ext cx="2476504" cy="185737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Капля 15"/>
            <p:cNvSpPr/>
            <p:nvPr/>
          </p:nvSpPr>
          <p:spPr>
            <a:xfrm flipH="1">
              <a:off x="5072066" y="4071942"/>
              <a:ext cx="3500462" cy="1214446"/>
            </a:xfrm>
            <a:prstGeom prst="teardrop">
              <a:avLst>
                <a:gd name="adj" fmla="val 89371"/>
              </a:avLst>
            </a:prstGeom>
            <a:solidFill>
              <a:srgbClr val="DDDDFF">
                <a:alpha val="50196"/>
              </a:srgbClr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 Box 1034"/>
            <p:cNvSpPr txBox="1">
              <a:spLocks noChangeArrowheads="1"/>
            </p:cNvSpPr>
            <p:nvPr/>
          </p:nvSpPr>
          <p:spPr bwMode="auto">
            <a:xfrm>
              <a:off x="5143504" y="4214818"/>
              <a:ext cx="3286118" cy="1123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Blip>
                  <a:blip r:embed="rId6"/>
                </a:buBlip>
              </a:pPr>
              <a:r>
                <a:rPr lang="ru-RU" sz="1900" b="1" dirty="0">
                  <a:latin typeface="Arial" charset="0"/>
                </a:rPr>
                <a:t> </a:t>
              </a:r>
              <a:r>
                <a:rPr lang="ru-RU" b="1" dirty="0">
                  <a:solidFill>
                    <a:srgbClr val="A20000"/>
                  </a:solidFill>
                  <a:latin typeface="Arial" charset="0"/>
                </a:rPr>
                <a:t>борьба с пожарами, </a:t>
              </a:r>
              <a:r>
                <a:rPr lang="ru-RU" b="1" dirty="0">
                  <a:latin typeface="Arial" charset="0"/>
                </a:rPr>
                <a:t>возникшими при военных конфликтах или вследствие этих конфликтов</a:t>
              </a:r>
            </a:p>
          </p:txBody>
        </p:sp>
      </p:grp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68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1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1"/>
                            </p:stCondLst>
                            <p:childTnLst>
                              <p:par>
                                <p:cTn id="20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6899"/>
            <a:ext cx="8074904" cy="6075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100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4675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6899"/>
            <a:ext cx="8146912" cy="6113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101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190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Прямоугольник 5"/>
          <p:cNvSpPr>
            <a:spLocks noChangeArrowheads="1"/>
          </p:cNvSpPr>
          <p:nvPr/>
        </p:nvSpPr>
        <p:spPr bwMode="auto">
          <a:xfrm>
            <a:off x="353878" y="647408"/>
            <a:ext cx="8494363" cy="600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indent="549275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1500" b="1" dirty="0">
                <a:solidFill>
                  <a:srgbClr val="7E9632"/>
                </a:solidFill>
                <a:latin typeface="+mn-lt"/>
                <a:cs typeface="Times New Roman" pitchFamily="18" charset="0"/>
              </a:rPr>
              <a:t>ЗАЩИТНЫЕ СООРУЖЕНИЯ ИСПОЛЬЗУЮТСЯ </a:t>
            </a:r>
            <a:r>
              <a:rPr lang="ru-RU" altLang="ru-RU" sz="1500" b="1" dirty="0">
                <a:solidFill>
                  <a:srgbClr val="03495C"/>
                </a:solidFill>
                <a:latin typeface="+mn-lt"/>
                <a:cs typeface="Times New Roman" pitchFamily="18" charset="0"/>
              </a:rPr>
              <a:t>для защиты людей в зонах вооружённых конфликтов и в «горячих точках», для развёртывания пунктов жизнеобеспечения аварийно-спасательных формирований и населения: питания, обогрева, оказания медицинской и другой неотложной помощи, сбора пострадавших, использовались во время ликвидации последствий чрезвычайных ситуаций, например при аварии на Чернобыльской АЭС</a:t>
            </a:r>
          </a:p>
          <a:p>
            <a:pPr algn="just"/>
            <a:r>
              <a:rPr lang="ru-RU" altLang="ru-RU" sz="1500" b="1" dirty="0">
                <a:solidFill>
                  <a:srgbClr val="03495C"/>
                </a:solidFill>
                <a:latin typeface="+mn-lt"/>
                <a:cs typeface="Times New Roman" pitchFamily="18" charset="0"/>
              </a:rPr>
              <a:t>Именно защитные сооружения гражданской обороны спасли тысячи жизней мирного населения во время пятидневного военного конфликта в г. </a:t>
            </a:r>
            <a:r>
              <a:rPr lang="ru-RU" altLang="ru-RU" sz="1500" b="1" dirty="0" err="1">
                <a:solidFill>
                  <a:srgbClr val="03495C"/>
                </a:solidFill>
                <a:latin typeface="+mn-lt"/>
                <a:cs typeface="Times New Roman" pitchFamily="18" charset="0"/>
              </a:rPr>
              <a:t>Цхенвал</a:t>
            </a:r>
            <a:r>
              <a:rPr lang="ru-RU" altLang="ru-RU" sz="1500" b="1" dirty="0">
                <a:solidFill>
                  <a:srgbClr val="03495C"/>
                </a:solidFill>
                <a:latin typeface="+mn-lt"/>
                <a:cs typeface="Times New Roman" pitchFamily="18" charset="0"/>
              </a:rPr>
              <a:t>  (Южная Осетия) в августе 2008</a:t>
            </a:r>
            <a:r>
              <a:rPr lang="ru-RU" altLang="ru-RU" sz="1500" dirty="0">
                <a:solidFill>
                  <a:srgbClr val="03495C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1500" b="1" dirty="0">
                <a:solidFill>
                  <a:srgbClr val="03495C"/>
                </a:solidFill>
                <a:latin typeface="+mn-lt"/>
                <a:cs typeface="Times New Roman" pitchFamily="18" charset="0"/>
              </a:rPr>
              <a:t>г., в период гражданской войны на Украине.</a:t>
            </a:r>
          </a:p>
          <a:p>
            <a:pPr algn="just"/>
            <a:endParaRPr lang="ru-RU" altLang="ru-RU" sz="800" b="1" dirty="0">
              <a:solidFill>
                <a:srgbClr val="7E9632"/>
              </a:solidFill>
              <a:latin typeface="+mn-lt"/>
              <a:cs typeface="Times New Roman" pitchFamily="18" charset="0"/>
            </a:endParaRPr>
          </a:p>
          <a:p>
            <a:pPr algn="just"/>
            <a:r>
              <a:rPr lang="ru-RU" altLang="ru-RU" sz="1500" b="1" dirty="0">
                <a:solidFill>
                  <a:srgbClr val="7E9632"/>
                </a:solidFill>
                <a:latin typeface="+mn-lt"/>
                <a:cs typeface="Times New Roman" pitchFamily="18" charset="0"/>
              </a:rPr>
              <a:t>ЗАЩИТНЫЕ СООРУЖЕНИЯ ГРАЖДАНСКОЙ ОБОРОНЫ (ЗС ГО)</a:t>
            </a:r>
            <a:r>
              <a:rPr lang="ru-RU" altLang="ru-RU" sz="1500" dirty="0">
                <a:solidFill>
                  <a:srgbClr val="7E9632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1500" b="1" dirty="0">
                <a:solidFill>
                  <a:srgbClr val="03495C"/>
                </a:solidFill>
                <a:latin typeface="+mn-lt"/>
                <a:cs typeface="Times New Roman" pitchFamily="18" charset="0"/>
              </a:rPr>
              <a:t>– это сооружения, предназначенные для защиты населения от поражающих факторов современных средств поражения (боеприпасов оружия массового поражения, обычных средств поражения), а также от вторичных факторов, возникающих при разрушении (повреждении) потенциально опасных объектов. </a:t>
            </a:r>
          </a:p>
          <a:p>
            <a:pPr algn="just"/>
            <a:endParaRPr lang="ru-RU" altLang="ru-RU" sz="800" b="1" dirty="0">
              <a:solidFill>
                <a:srgbClr val="7E9632"/>
              </a:solidFill>
              <a:latin typeface="+mn-lt"/>
              <a:cs typeface="Times New Roman" pitchFamily="18" charset="0"/>
            </a:endParaRPr>
          </a:p>
          <a:p>
            <a:pPr algn="just"/>
            <a:r>
              <a:rPr lang="ru-RU" altLang="ru-RU" sz="1500" b="1" dirty="0">
                <a:solidFill>
                  <a:srgbClr val="7E9632"/>
                </a:solidFill>
                <a:latin typeface="+mn-lt"/>
                <a:cs typeface="Tahoma" pitchFamily="34" charset="0"/>
              </a:rPr>
              <a:t>ЗАЩИТНЫЕ СООРУЖЕНИЯ В ЗАВИСИМОСТИ ОТ ЗАЩИТНЫХ СВОЙСТВ ПОДРАЗДЕЛЯЮТСЯ НА УБЕЖИЩА,  ПРОТИВОРАДИАЦИОННЫЕ УКРЫТИЯ И  УКРЫТИЯ. </a:t>
            </a:r>
          </a:p>
          <a:p>
            <a:pPr algn="just"/>
            <a:r>
              <a:rPr lang="ru-RU" altLang="ru-RU" sz="1500" b="1" dirty="0">
                <a:solidFill>
                  <a:srgbClr val="03495C"/>
                </a:solidFill>
                <a:latin typeface="+mn-lt"/>
                <a:cs typeface="Times New Roman" pitchFamily="18" charset="0"/>
              </a:rPr>
              <a:t>Убежища подразделяются на классы, а противорадиационные укрытия – на группы.</a:t>
            </a:r>
          </a:p>
          <a:p>
            <a:pPr algn="just"/>
            <a:endParaRPr lang="ru-RU" altLang="ru-RU" sz="800" b="1" dirty="0">
              <a:solidFill>
                <a:srgbClr val="7E9632"/>
              </a:solidFill>
              <a:latin typeface="+mn-lt"/>
              <a:cs typeface="Times New Roman" pitchFamily="18" charset="0"/>
            </a:endParaRPr>
          </a:p>
          <a:p>
            <a:pPr algn="just"/>
            <a:r>
              <a:rPr lang="ru-RU" altLang="ru-RU" sz="1500" b="1" dirty="0">
                <a:solidFill>
                  <a:srgbClr val="7E9632"/>
                </a:solidFill>
                <a:latin typeface="+mn-lt"/>
                <a:cs typeface="Times New Roman" pitchFamily="18" charset="0"/>
              </a:rPr>
              <a:t>УБЕЖИЩЕ ГРАЖДАНСКОЙ ОБОРОНЫ</a:t>
            </a:r>
            <a:r>
              <a:rPr lang="ru-RU" altLang="ru-RU" sz="1500" dirty="0">
                <a:solidFill>
                  <a:srgbClr val="7E9632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1500" b="1" dirty="0">
                <a:solidFill>
                  <a:srgbClr val="03495C"/>
                </a:solidFill>
                <a:latin typeface="+mn-lt"/>
                <a:cs typeface="Times New Roman" pitchFamily="18" charset="0"/>
              </a:rPr>
              <a:t>– защитное сооружение гражданской обороны, обеспечивающее в течение определённого времени защиту укрываемых от расчетного воздействия поражающих факторов ядерного оружия и обычных средств поражения, бактериальных (биологических) средств, боевых отравляющих веществ, а также при необходимости от АХОВ, радиоактивных веществ при разрушения ядерных установок</a:t>
            </a:r>
            <a:r>
              <a:rPr lang="ru-RU" altLang="ru-RU" sz="1500" dirty="0">
                <a:latin typeface="+mn-lt"/>
                <a:cs typeface="Times New Roman" pitchFamily="18" charset="0"/>
              </a:rPr>
              <a:t>.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102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851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22" y="4391634"/>
            <a:ext cx="8713922" cy="2062087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Убежище защищает человека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от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обломков обрушающихся зданий, от проникающей радиации и радиоактивной пыли, от воздействия аварийно химически опасных и отравляющих веществ, бактериальных средств, повышенных температур при пожарах, угарного газа и других опасных факторов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. </a:t>
            </a:r>
          </a:p>
          <a:p>
            <a:pPr indent="457124" algn="just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Для этого убежища герметизируются и оснащаются фильтровентиляционным оборудованием. Оно очищает наружный воздух, распределяет его по отсекам и создаёт в помещениях избыточное давление (подпор), что препятствует проникновению зараженного воздуха через различные трещины.</a:t>
            </a:r>
          </a:p>
        </p:txBody>
      </p:sp>
      <p:pic>
        <p:nvPicPr>
          <p:cNvPr id="5" name="Рисунок 4" descr="http://lib.convdocs.org/pars_docs/refs/103/102325/102325_html_mab95b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84" y="685499"/>
            <a:ext cx="8029348" cy="3431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103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7057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8011" y="3417978"/>
            <a:ext cx="8567980" cy="3323971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algn="just">
              <a:defRPr/>
            </a:pPr>
            <a:r>
              <a:rPr lang="ru-RU" sz="1400" dirty="0">
                <a:cs typeface="Times New Roman" pitchFamily="18" charset="0"/>
              </a:rPr>
              <a:t>	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Длительное пребывание людей возможно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благодаря надёжному автономному электропитанию (дизельная электростанция), санитарно-техническим устройствам (водопровод, канализация, отопление), радио- и телефонной связи, а также запасам воды, продовольствия и медикаментов. Система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воздухоснабжения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, в свою очередь, обеспечит людей не только необходимым количеством воздуха, но и придаст ему нужную температуру, влажность и газовый состав.</a:t>
            </a:r>
          </a:p>
          <a:p>
            <a:pPr indent="457124" algn="just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Во всех убежищах предусматривается два режима вентиляции: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чистый, когда наружный воздух очищается только от пыли, и режим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фильтровентиляции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, при котором воздух пропускается через фильтры-поглотители, где он очищается от всех вредных примесей, веществ и пыли.</a:t>
            </a:r>
          </a:p>
          <a:p>
            <a:pPr indent="457124" algn="just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Если убежище расположено в пожароопасном месте (нефтеперерабатывающее предприятие) или в районе возможной загазованности аварийно химически опасными веществами, предусматривается и третий режим – изоляции и регенерации (т.е. восстановления газового состава, как это делается на подводных лодках).</a:t>
            </a:r>
          </a:p>
          <a:p>
            <a:pPr algn="just">
              <a:defRPr/>
            </a:pPr>
            <a:endParaRPr lang="ru-RU" sz="1400" dirty="0">
              <a:cs typeface="Times New Roman" pitchFamily="18" charset="0"/>
            </a:endParaRPr>
          </a:p>
        </p:txBody>
      </p:sp>
      <p:pic>
        <p:nvPicPr>
          <p:cNvPr id="6" name="Рисунок 5" descr="http://lib.convdocs.org/pars_docs/refs/103/102325/102325_html_m6b30ec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49" y="404664"/>
            <a:ext cx="8063903" cy="2751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104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1016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175" y="764704"/>
            <a:ext cx="8640305" cy="6001627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Система водоснабжения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обеспечивает людей водой для питья и гигиенических нужд от наружной водопроводной сети. На случай выхода водопровода из строя предусмотрен аварийный запас или самостоятельный источник получения воды (артезианская скважина).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 аварийном запасе –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только питьевая вода (из расчёта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3 л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 сутки на человека).</a:t>
            </a:r>
          </a:p>
          <a:p>
            <a:pPr indent="457124" algn="just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Каждое защитное сооружение имеет систему канализации, позволяющую отводить фекальные воды. Санузел размещают в помещении, изолированном перегородками от отсеков убежища, и обязательно устраивают вытяжку.</a:t>
            </a:r>
          </a:p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Система отопления </a:t>
            </a:r>
            <a:r>
              <a:rPr lang="ru-RU" b="1" dirty="0">
                <a:latin typeface="+mn-lt"/>
                <a:cs typeface="Times New Roman" pitchFamily="18" charset="0"/>
              </a:rPr>
              <a:t>–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радиаторы или гладкие трубы, проложенные вдоль стен. Работает она от отопительной сети здания, под которым расположено.</a:t>
            </a:r>
          </a:p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Электроснабжение</a:t>
            </a:r>
            <a:r>
              <a:rPr lang="ru-RU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необходимо для питания электродвигателей системы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воздухоснабжения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, артезианских скважин, перекачки фекальных вод, освещения. Осуществляется оно от городской (объектовой) электросети, в аварийных случаях – от дизельной электростанции, находящейся в одном из помещений убежища.</a:t>
            </a:r>
          </a:p>
          <a:p>
            <a:pPr indent="457124" algn="just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 сооружениях без автономной электростанции предусматривают аккумуляторы, различные фонари.</a:t>
            </a:r>
          </a:p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Запас продуктов питания создаётся из расчёта не менее чем на двое суток для каждого укрываемого.</a:t>
            </a:r>
          </a:p>
          <a:p>
            <a:pPr indent="457124" algn="just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Каждое убежище должно иметь телефонную связь с пунктом управления его предприятия и громкоговорители радиотрансляции, подключённые к городской или местной сети радиовещания.</a:t>
            </a:r>
          </a:p>
          <a:p>
            <a:pPr indent="457124" algn="just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 помещении (в отсеках), где находятся люди, устанавливаются двухъярусные или трехъярусные нары (скамьи): нижние – для сидения, верхние – для лежания. </a:t>
            </a:r>
          </a:p>
          <a:p>
            <a:pPr algn="just">
              <a:tabLst>
                <a:tab pos="357128" algn="l"/>
              </a:tabLst>
              <a:defRPr/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105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610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7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1407" y="2626179"/>
            <a:ext cx="8348420" cy="4401189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indent="457124" algn="just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Противорадиационное укрытие (ПРУ)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–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защитное сооружение, обеспечивающее защиту укрываемых от воздействия ионизирующих излучений при радиоактивном заражении (загрязнении) местности и допускающее непрерывное пребывание в нем укрываемых в течение двух суток.</a:t>
            </a:r>
          </a:p>
          <a:p>
            <a:pPr indent="457124" algn="just"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зоне возможного радиоактивного загрязнения, за пределами зон возможных разрушений и возможных сильных разрушений защиту всех категорий населения следует предусматривать в ПРУ.  </a:t>
            </a:r>
          </a:p>
          <a:p>
            <a:pPr indent="457124" algn="just"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 соответствующей прочности конструкций ПРУ могут частично защищать людей от воздействия ударной и взрывной волны, обломков разрушающихся зданий, а также от непосредственного попадания на кожу и одежду капель отравляющих веществ и аэрозолей бактериальных средств.</a:t>
            </a:r>
          </a:p>
          <a:p>
            <a:pPr indent="457124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 защитным свойствам выделяют группы противорадиационных укрытий:</a:t>
            </a:r>
            <a:r>
              <a:rPr lang="ru-RU" sz="14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П-1, П-2, П-3, П-4, П-5, П-6, П-7.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</a:t>
            </a:r>
          </a:p>
          <a:p>
            <a:pPr indent="457124" algn="just"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 месту расположения относительно застройки, по времени возведения и вертикальной посадке противорадиационные укрытия подразделяются аналогично убежищам.</a:t>
            </a:r>
          </a:p>
          <a:p>
            <a:pPr indent="457124" algn="just"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Часть ПРУ строится заблаговременно, в мирное время, другие возводятся (приспосабливаются) только в предвидении чрезвычайных ситуаций или при возникновении угрозы вооружённого конфликта.</a:t>
            </a:r>
          </a:p>
          <a:p>
            <a:pPr indent="457124" algn="just">
              <a:defRPr/>
            </a:pPr>
            <a:endParaRPr lang="ru-RU" sz="1400" dirty="0">
              <a:latin typeface="Cambria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400" dirty="0">
              <a:latin typeface="Cambria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400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.grinev.PR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99254"/>
            <a:ext cx="3212625" cy="2245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106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734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848" y="1916832"/>
            <a:ext cx="8640305" cy="5016742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indent="457124" algn="just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Простейшие укрытия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– это сооружения, не требующие специального строительства, которые обеспечивают частичную защиту укрываемых от воздушной ударной волны, светового излучения ядерного взрыва и летящих обломков разрушенных зданий, снижают воздействие ионизирующих излучений на радиоактивно загрязнённой местности, а в ряде случаев защищают от непогоды и других неблагоприятных условий.</a:t>
            </a:r>
          </a:p>
          <a:p>
            <a:pPr indent="457124" algn="just">
              <a:defRPr/>
            </a:pPr>
            <a:r>
              <a:rPr lang="ru-RU" sz="1400" b="1" dirty="0">
                <a:latin typeface="+mn-lt"/>
              </a:rPr>
              <a:t>В укрытиях следует предусматривать защиту работников наибольшей работающей смены </a:t>
            </a:r>
            <a:r>
              <a:rPr lang="ru-RU" sz="1400" dirty="0">
                <a:latin typeface="+mn-lt"/>
              </a:rPr>
              <a:t>организаций, расположенных в зоне возможных разрушений и продолжающих свою деятельность в период мобилизации и военное время, но не отнесенных к категориям по гражданской обороне; работников работающей смены дежурного и линейного персонала организаций, обеспечивающих жизнедеятельность городов, отнесенных к особой группе по гражданской обороне;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itchFamily="18" charset="0"/>
            </a:endParaRPr>
          </a:p>
          <a:p>
            <a:pPr indent="457124" algn="just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Щель может быть открытой и перекрытой. Она представляет собой ров глубиной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1,8 ÷ 2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м, шириной по верху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1 ÷ 1,2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м, по низу –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0,8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м. Обычно щель строится на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10 ÷ 40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человек. Каждому укрываемому отводится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0,5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м. </a:t>
            </a:r>
          </a:p>
          <a:p>
            <a:pPr indent="457124" algn="just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Устраиваются щели в виде расположенных под углом друг к другу прямолинейных участков, длина каждого из которых не более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10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м. Входы делаются под прямым углом к примыкающему участку. Открытые щели и траншеи отрываются в течение первых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12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часов. В следующие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12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часов они перекрываются, а к концу вторых суток доводятся до требований к противорадиационным укрытиям.</a:t>
            </a:r>
          </a:p>
          <a:p>
            <a:pPr indent="457124" algn="just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 качестве простейших укрытий наряду с траншеями и щелями могут быть использованы землянки, а также подвалы, подполы, погреба, внутренние помещения зданий. При наличии времени и материалов эти помещения также доводятся до требований к противорадиационным укрытиям.</a:t>
            </a:r>
          </a:p>
          <a:p>
            <a:pPr indent="457124" algn="just">
              <a:defRPr/>
            </a:pPr>
            <a:endParaRPr lang="ru-RU" sz="1200" dirty="0"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60648"/>
            <a:ext cx="3744416" cy="1535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107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107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323528" y="667733"/>
            <a:ext cx="8424621" cy="600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>
            <a:spAutoFit/>
          </a:bodyPr>
          <a:lstStyle>
            <a:lvl1pPr indent="549275" defTabSz="109855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985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9855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9855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9855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10985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10985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10985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10985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b="1" dirty="0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Встроенные и отдельно стоящие защитные сооружения ГО допускается использовать в хозяйственных целях при выполнении обязательных требований к помещениям данного функционального назначения под:</a:t>
            </a:r>
          </a:p>
          <a:p>
            <a:pPr algn="just">
              <a:buFontTx/>
              <a:buChar char="•"/>
            </a:pPr>
            <a:r>
              <a:rPr lang="ru-RU" altLang="ru-RU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санитарно-бытовые помещения;</a:t>
            </a:r>
          </a:p>
          <a:p>
            <a:pPr algn="just">
              <a:buFontTx/>
              <a:buChar char="•"/>
            </a:pPr>
            <a:r>
              <a:rPr lang="ru-RU" altLang="ru-RU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помещения культурного обслуживания и помещения для учебных занятий;</a:t>
            </a:r>
          </a:p>
          <a:p>
            <a:pPr algn="just">
              <a:buFontTx/>
              <a:buChar char="•"/>
            </a:pPr>
            <a:r>
              <a:rPr lang="ru-RU" altLang="ru-RU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производственные помещения, отнесённые по пожарной опасности к категориям Г и Д, в которых осуществляются технологические процессы, не сопровождающиеся выделением вредных жидкостей, паров и газов, опасных для людей, и не требующие естественного освещения;</a:t>
            </a:r>
          </a:p>
          <a:p>
            <a:pPr algn="just">
              <a:buFontTx/>
              <a:buChar char="•"/>
            </a:pPr>
            <a:r>
              <a:rPr lang="ru-RU" altLang="ru-RU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технологические, транспортные и пешеходные тоннели;</a:t>
            </a:r>
          </a:p>
          <a:p>
            <a:pPr algn="just">
              <a:buFontTx/>
              <a:buChar char="•"/>
            </a:pPr>
            <a:r>
              <a:rPr lang="ru-RU" altLang="ru-RU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помещения дежурных электриков, связистов, ремонтных бригад;</a:t>
            </a:r>
          </a:p>
          <a:p>
            <a:pPr algn="just">
              <a:buFontTx/>
              <a:buChar char="•"/>
            </a:pPr>
            <a:r>
              <a:rPr lang="ru-RU" altLang="ru-RU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гаражи для легковых автомобилей, подземные стоянки автокаров и автомобилей;</a:t>
            </a:r>
          </a:p>
          <a:p>
            <a:pPr algn="just">
              <a:buFontTx/>
              <a:buChar char="•"/>
            </a:pPr>
            <a:r>
              <a:rPr lang="ru-RU" altLang="ru-RU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складские помещения для хранения несгораемых, а также для сгораемых материалов при наличии автоматической системы пожаротушения; </a:t>
            </a:r>
          </a:p>
          <a:p>
            <a:pPr algn="just">
              <a:buFontTx/>
              <a:buChar char="•"/>
            </a:pPr>
            <a:r>
              <a:rPr lang="ru-RU" altLang="ru-RU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помещения торговли и питания (магазины, залы столовых, буфеты, кафе, закусочные и др.); </a:t>
            </a:r>
          </a:p>
          <a:p>
            <a:pPr algn="just">
              <a:buFontTx/>
              <a:buChar char="•"/>
            </a:pPr>
            <a:r>
              <a:rPr lang="ru-RU" altLang="ru-RU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спортивные помещения (стрелковые тиры и залы для спортивных занятий); </a:t>
            </a:r>
          </a:p>
          <a:p>
            <a:pPr algn="just">
              <a:buFontTx/>
              <a:buChar char="•"/>
            </a:pPr>
            <a:r>
              <a:rPr lang="ru-RU" altLang="ru-RU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помещения бытового обслуживания населения (ателье, мастерские и др.); </a:t>
            </a:r>
          </a:p>
          <a:p>
            <a:pPr algn="just">
              <a:buFontTx/>
              <a:buChar char="•"/>
            </a:pPr>
            <a:r>
              <a:rPr lang="ru-RU" altLang="ru-RU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вспомогательные (подсобные) помещения лечебных учреждений.</a:t>
            </a:r>
          </a:p>
          <a:p>
            <a:pPr algn="just">
              <a:buFontTx/>
              <a:buChar char="•"/>
            </a:pPr>
            <a:endParaRPr lang="ru-RU" altLang="ru-RU" b="1" dirty="0">
              <a:solidFill>
                <a:srgbClr val="03495C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altLang="ru-RU" b="1" dirty="0">
                <a:solidFill>
                  <a:srgbClr val="7E9632"/>
                </a:solidFill>
                <a:latin typeface="+mn-lt"/>
                <a:ea typeface="Calibri" pitchFamily="34" charset="0"/>
                <a:cs typeface="Times New Roman" pitchFamily="18" charset="0"/>
              </a:rPr>
              <a:t>При использовании ЗС ГО под складские помещения, стоянки автомобилей, мастерские допускается загрузка помещений из расчёта обеспечения приёма 50% укрываемых от расчётной вместимости сооружения (без освобождения от хранимого имущества).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108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1820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184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353878" y="1118508"/>
            <a:ext cx="8670011" cy="526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042" tIns="38021" rIns="76042" bIns="38021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1500" dirty="0"/>
              <a:t>	</a:t>
            </a:r>
            <a:r>
              <a:rPr lang="ru-RU" altLang="ru-RU" sz="1400" dirty="0">
                <a:latin typeface="+mn-lt"/>
              </a:rPr>
              <a:t>Подготовка ЗС ГО к приему людей проводится по указанию руководителя ГО объекта. </a:t>
            </a:r>
          </a:p>
          <a:p>
            <a:pPr algn="just"/>
            <a:r>
              <a:rPr lang="ru-RU" altLang="ru-RU" sz="1400" dirty="0">
                <a:latin typeface="+mn-lt"/>
              </a:rPr>
              <a:t>	Работу выполняет личный состав звена по обслуживанию убежищ и укрытий.</a:t>
            </a:r>
          </a:p>
          <a:p>
            <a:pPr algn="just"/>
            <a:r>
              <a:rPr lang="ru-RU" altLang="ru-RU" sz="1400" dirty="0">
                <a:latin typeface="+mn-lt"/>
              </a:rPr>
              <a:t> 	Все работы должны укладываться в сроки, указанные в плане ГО объекта, но не более 12 часов.</a:t>
            </a:r>
          </a:p>
          <a:p>
            <a:pPr algn="just"/>
            <a:r>
              <a:rPr lang="ru-RU" altLang="ru-RU" sz="1400" dirty="0">
                <a:latin typeface="+mn-lt"/>
              </a:rPr>
              <a:t>	Население укрывается в защитных сооружениях по сигналам (командам) органов управления по делам ГО и ЧС.</a:t>
            </a:r>
          </a:p>
          <a:p>
            <a:pPr algn="just"/>
            <a:r>
              <a:rPr lang="ru-RU" altLang="ru-RU" sz="1400" dirty="0">
                <a:latin typeface="+mn-lt"/>
              </a:rPr>
              <a:t>	Заполнять ЗС нужно как можно быстрее, поэтому каждый должен знать месторасположение, закрепленного за объектом экономики или жилым районом, защитного сооружения и пути подхода к нему.</a:t>
            </a:r>
          </a:p>
          <a:p>
            <a:pPr algn="just"/>
            <a:r>
              <a:rPr lang="ru-RU" altLang="ru-RU" sz="1400" dirty="0">
                <a:latin typeface="+mn-lt"/>
              </a:rPr>
              <a:t>	В убежище можно читать, слушать радио, беседовать, играть в тихие игры. Укрываемые должны строго выполнять все распоряжения звена по обслуживанию убежища (укрытия), соблюдать правила внутреннего распорядка, оказывать посильную помощь больным, инвалидам, женщинам и детям. </a:t>
            </a:r>
          </a:p>
          <a:p>
            <a:pPr algn="just"/>
            <a:r>
              <a:rPr lang="ru-RU" altLang="ru-RU" sz="1400" dirty="0">
                <a:latin typeface="+mn-lt"/>
              </a:rPr>
              <a:t>	Для создания нормальных условий внутри помещения необходимо поддерживать вполне определенные параметры воздушной среды: - зимой температура не должна превышать 10º-15º тепла, летом 25º-30º.</a:t>
            </a:r>
          </a:p>
          <a:p>
            <a:pPr algn="just"/>
            <a:r>
              <a:rPr lang="ru-RU" altLang="ru-RU" sz="1400" dirty="0">
                <a:latin typeface="+mn-lt"/>
              </a:rPr>
              <a:t>	Нормальной считается влажность не выше 65-70%.</a:t>
            </a:r>
          </a:p>
          <a:p>
            <a:pPr algn="just"/>
            <a:r>
              <a:rPr lang="ru-RU" altLang="ru-RU" sz="1400" dirty="0">
                <a:latin typeface="+mn-lt"/>
              </a:rPr>
              <a:t>	После заполнения убежища личный состав звена закрывает защитно-герметические двери, ставни аварийных выходов и регулировочные заглушки вытяжной вентиляции. Если убежище имеет тамбур-шлюз, его заполнение может продолжаться и после закрытия защитно-герметических дверей способом шлюзования. </a:t>
            </a:r>
          </a:p>
          <a:p>
            <a:pPr algn="just"/>
            <a:r>
              <a:rPr lang="ru-RU" altLang="ru-RU" sz="1400" dirty="0">
                <a:latin typeface="+mn-lt"/>
              </a:rPr>
              <a:t>	Система </a:t>
            </a:r>
            <a:r>
              <a:rPr lang="ru-RU" altLang="ru-RU" sz="1400" dirty="0" err="1">
                <a:latin typeface="+mn-lt"/>
              </a:rPr>
              <a:t>воздухоснабжения</a:t>
            </a:r>
            <a:r>
              <a:rPr lang="ru-RU" altLang="ru-RU" sz="1400" dirty="0">
                <a:latin typeface="+mn-lt"/>
              </a:rPr>
              <a:t>, как правило, работает по двум режимам:</a:t>
            </a:r>
          </a:p>
          <a:p>
            <a:pPr algn="just"/>
            <a:r>
              <a:rPr lang="ru-RU" altLang="ru-RU" sz="1400" dirty="0">
                <a:latin typeface="+mn-lt"/>
              </a:rPr>
              <a:t>	- чистой вентиляции (первый режим). </a:t>
            </a:r>
          </a:p>
          <a:p>
            <a:pPr algn="just"/>
            <a:r>
              <a:rPr lang="ru-RU" altLang="ru-RU" sz="1400" dirty="0">
                <a:latin typeface="+mn-lt"/>
              </a:rPr>
              <a:t>	- </a:t>
            </a:r>
            <a:r>
              <a:rPr lang="ru-RU" altLang="ru-RU" sz="1400" dirty="0" err="1">
                <a:latin typeface="+mn-lt"/>
              </a:rPr>
              <a:t>фильтровентиляции</a:t>
            </a:r>
            <a:r>
              <a:rPr lang="ru-RU" altLang="ru-RU" sz="1400" dirty="0">
                <a:latin typeface="+mn-lt"/>
              </a:rPr>
              <a:t> (второй режим).</a:t>
            </a: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42664" y="562783"/>
            <a:ext cx="8305800" cy="35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  <p:txBody>
          <a:bodyPr lIns="91424" tIns="45712" rIns="91424" bIns="45712">
            <a:spAutoFit/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ru-RU" sz="1700" b="1" dirty="0">
                <a:latin typeface="+mj-lt"/>
              </a:rPr>
              <a:t>ПРИЕМ УКРЫВАЕМЫХ И РАЗМЕЩЕНИЕ ИХ В ЗАЩИТНОМ СООРУЖЕНИИ</a:t>
            </a:r>
            <a:endParaRPr lang="ru-RU" sz="1700" dirty="0">
              <a:latin typeface="+mj-lt"/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109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3076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194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194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27"/>
          <p:cNvSpPr/>
          <p:nvPr/>
        </p:nvSpPr>
        <p:spPr>
          <a:xfrm>
            <a:off x="750067" y="2214554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5DFFFF">
                  <a:tint val="44500"/>
                  <a:satMod val="160000"/>
                </a:srgbClr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074277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ЗАДАЧИ  В ОБЛАСТИ  ГО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71406" y="188640"/>
            <a:ext cx="4857784" cy="1935504"/>
            <a:chOff x="71406" y="0"/>
            <a:chExt cx="4857784" cy="1935504"/>
          </a:xfrm>
        </p:grpSpPr>
        <p:pic>
          <p:nvPicPr>
            <p:cNvPr id="19" name="i-main-pic" descr="Картинка 22 из 95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406" y="500042"/>
              <a:ext cx="2143140" cy="143546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Капля 14"/>
            <p:cNvSpPr/>
            <p:nvPr/>
          </p:nvSpPr>
          <p:spPr>
            <a:xfrm flipH="1" flipV="1">
              <a:off x="1571604" y="0"/>
              <a:ext cx="3357586" cy="1571612"/>
            </a:xfrm>
            <a:prstGeom prst="teardrop">
              <a:avLst>
                <a:gd name="adj" fmla="val 81173"/>
              </a:avLst>
            </a:prstGeom>
            <a:solidFill>
              <a:srgbClr val="ECFFB7">
                <a:alpha val="50196"/>
              </a:srgbClr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 Box 1026"/>
            <p:cNvSpPr txBox="1">
              <a:spLocks noChangeArrowheads="1"/>
            </p:cNvSpPr>
            <p:nvPr/>
          </p:nvSpPr>
          <p:spPr bwMode="auto">
            <a:xfrm>
              <a:off x="1714480" y="142852"/>
              <a:ext cx="3033704" cy="126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Blip>
                  <a:blip r:embed="rId6"/>
                </a:buBlip>
              </a:pPr>
              <a:r>
                <a:rPr lang="ru-RU" sz="1900" b="1" dirty="0">
                  <a:latin typeface="Arial" charset="0"/>
                </a:rPr>
                <a:t>  </a:t>
              </a:r>
              <a:r>
                <a:rPr lang="ru-RU" sz="1900" b="1" dirty="0">
                  <a:solidFill>
                    <a:srgbClr val="A20000"/>
                  </a:solidFill>
                  <a:latin typeface="Arial" charset="0"/>
                </a:rPr>
                <a:t>обнаружение</a:t>
              </a: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ru-RU" sz="1900" b="1" dirty="0">
                  <a:latin typeface="Arial" charset="0"/>
                </a:rPr>
                <a:t>и обозначение </a:t>
              </a:r>
              <a:r>
                <a:rPr lang="ru-RU" sz="1900" b="1" dirty="0">
                  <a:solidFill>
                    <a:srgbClr val="A20000"/>
                  </a:solidFill>
                  <a:latin typeface="Arial" charset="0"/>
                </a:rPr>
                <a:t>районов,</a:t>
              </a:r>
              <a:r>
                <a:rPr lang="ru-RU" sz="1900" b="1" dirty="0">
                  <a:latin typeface="Arial" charset="0"/>
                </a:rPr>
                <a:t>  подвергшихся </a:t>
              </a:r>
            </a:p>
            <a:p>
              <a:pPr algn="ctr">
                <a:spcBef>
                  <a:spcPts val="0"/>
                </a:spcBef>
              </a:pPr>
              <a:r>
                <a:rPr lang="ru-RU" sz="1900" b="1" dirty="0">
                  <a:solidFill>
                    <a:srgbClr val="A20000"/>
                  </a:solidFill>
                  <a:latin typeface="Arial" charset="0"/>
                </a:rPr>
                <a:t>РХБ заражению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076056" y="71414"/>
            <a:ext cx="3929058" cy="3500462"/>
            <a:chOff x="5214942" y="71414"/>
            <a:chExt cx="3929058" cy="3500462"/>
          </a:xfrm>
        </p:grpSpPr>
        <p:pic>
          <p:nvPicPr>
            <p:cNvPr id="20" name="i-main-pic" descr="Картинка 2 из 3162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215074" y="71414"/>
              <a:ext cx="2428892" cy="18216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Капля 15"/>
            <p:cNvSpPr/>
            <p:nvPr/>
          </p:nvSpPr>
          <p:spPr>
            <a:xfrm flipH="1" flipV="1">
              <a:off x="5214942" y="1643050"/>
              <a:ext cx="3929058" cy="1928826"/>
            </a:xfrm>
            <a:prstGeom prst="teardrop">
              <a:avLst>
                <a:gd name="adj" fmla="val 86672"/>
              </a:avLst>
            </a:prstGeom>
            <a:solidFill>
              <a:srgbClr val="ECFFB7">
                <a:alpha val="50196"/>
              </a:srgbClr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 Box 1027"/>
            <p:cNvSpPr txBox="1">
              <a:spLocks noChangeArrowheads="1"/>
            </p:cNvSpPr>
            <p:nvPr/>
          </p:nvSpPr>
          <p:spPr bwMode="auto">
            <a:xfrm>
              <a:off x="5286380" y="1928802"/>
              <a:ext cx="3571870" cy="1508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Blip>
                  <a:blip r:embed="rId6"/>
                </a:buBlip>
              </a:pPr>
              <a:r>
                <a:rPr lang="ru-RU" sz="1900" b="1" dirty="0">
                  <a:latin typeface="Arial" charset="0"/>
                </a:rPr>
                <a:t>  </a:t>
              </a: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санитарная обработка </a:t>
              </a:r>
              <a:r>
                <a:rPr lang="ru-RU" sz="1800" b="1" dirty="0">
                  <a:latin typeface="Arial" charset="0"/>
                </a:rPr>
                <a:t>населения, обеззараживания зданий и сооружений, специальная обработка техни</a:t>
              </a:r>
              <a:r>
                <a:rPr lang="ru-RU" sz="1900" b="1" dirty="0">
                  <a:latin typeface="Arial" charset="0"/>
                </a:rPr>
                <a:t>ки и территорий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150286" y="3014693"/>
            <a:ext cx="5357818" cy="3726675"/>
            <a:chOff x="0" y="2928934"/>
            <a:chExt cx="5357818" cy="3726675"/>
          </a:xfrm>
        </p:grpSpPr>
        <p:pic>
          <p:nvPicPr>
            <p:cNvPr id="21" name="i-main-pic" descr="Картинка 14 из 5508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5720" y="4857760"/>
              <a:ext cx="3268816" cy="179784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Капля 16"/>
            <p:cNvSpPr/>
            <p:nvPr/>
          </p:nvSpPr>
          <p:spPr>
            <a:xfrm flipH="1" flipV="1">
              <a:off x="0" y="2928934"/>
              <a:ext cx="5357818" cy="2357454"/>
            </a:xfrm>
            <a:prstGeom prst="teardrop">
              <a:avLst>
                <a:gd name="adj" fmla="val 85794"/>
              </a:avLst>
            </a:prstGeom>
            <a:solidFill>
              <a:srgbClr val="ECFFB7">
                <a:alpha val="50196"/>
              </a:srgbClr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 Box 1028"/>
            <p:cNvSpPr txBox="1">
              <a:spLocks noChangeArrowheads="1"/>
            </p:cNvSpPr>
            <p:nvPr/>
          </p:nvSpPr>
          <p:spPr bwMode="auto">
            <a:xfrm>
              <a:off x="142876" y="3303488"/>
              <a:ext cx="4857752" cy="1554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Blip>
                  <a:blip r:embed="rId6"/>
                </a:buBlip>
              </a:pPr>
              <a:r>
                <a:rPr lang="ru-RU" sz="1900" b="1" dirty="0">
                  <a:latin typeface="Arial" charset="0"/>
                </a:rPr>
                <a:t>  </a:t>
              </a: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восстановление</a:t>
              </a:r>
              <a:r>
                <a:rPr lang="ru-RU" sz="1900" b="1" dirty="0">
                  <a:latin typeface="Arial" charset="0"/>
                </a:rPr>
                <a:t> и поддержание </a:t>
              </a: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порядка</a:t>
              </a:r>
              <a:r>
                <a:rPr lang="ru-RU" sz="1900" b="1" dirty="0">
                  <a:latin typeface="Arial" charset="0"/>
                </a:rPr>
                <a:t> в районах, пострадавших при  военных конфликтах или вследствие этих конфликтов, а также при ЧС природного и техногенного характера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499992" y="3929066"/>
            <a:ext cx="4500562" cy="2799206"/>
            <a:chOff x="4643438" y="3929066"/>
            <a:chExt cx="4500562" cy="2799206"/>
          </a:xfrm>
        </p:grpSpPr>
        <p:pic>
          <p:nvPicPr>
            <p:cNvPr id="22" name="i-main-pic" descr="Картинка 32 из 2690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643438" y="5072074"/>
              <a:ext cx="1801116" cy="16561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Капля 17"/>
            <p:cNvSpPr/>
            <p:nvPr/>
          </p:nvSpPr>
          <p:spPr>
            <a:xfrm>
              <a:off x="5500694" y="3929066"/>
              <a:ext cx="3643306" cy="1928826"/>
            </a:xfrm>
            <a:prstGeom prst="teardrop">
              <a:avLst>
                <a:gd name="adj" fmla="val 77329"/>
              </a:avLst>
            </a:prstGeom>
            <a:solidFill>
              <a:srgbClr val="ECFFB7">
                <a:alpha val="50196"/>
              </a:srgbClr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 Box 1029"/>
            <p:cNvSpPr txBox="1">
              <a:spLocks noChangeArrowheads="1"/>
            </p:cNvSpPr>
            <p:nvPr/>
          </p:nvSpPr>
          <p:spPr bwMode="auto">
            <a:xfrm>
              <a:off x="5643570" y="3929066"/>
              <a:ext cx="3319426" cy="1846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0000"/>
                </a:buClr>
                <a:buBlip>
                  <a:blip r:embed="rId6"/>
                </a:buBlip>
              </a:pPr>
              <a:r>
                <a:rPr lang="ru-RU" sz="1900" b="1" dirty="0">
                  <a:latin typeface="Arial" charset="0"/>
                </a:rPr>
                <a:t>  </a:t>
              </a: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срочное восстановление функционирования </a:t>
              </a:r>
              <a:r>
                <a:rPr lang="ru-RU" sz="1900" b="1" dirty="0">
                  <a:latin typeface="Arial" charset="0"/>
                </a:rPr>
                <a:t>необходимых коммунальных служб</a:t>
              </a:r>
            </a:p>
            <a:p>
              <a:pPr algn="ctr">
                <a:spcBef>
                  <a:spcPts val="0"/>
                </a:spcBef>
                <a:buClr>
                  <a:srgbClr val="FF0000"/>
                </a:buClr>
              </a:pPr>
              <a:r>
                <a:rPr lang="ru-RU" sz="1900" b="1" dirty="0">
                  <a:latin typeface="Arial" charset="0"/>
                </a:rPr>
                <a:t>в военное время</a:t>
              </a:r>
            </a:p>
          </p:txBody>
        </p:sp>
      </p:grpSp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78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1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1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514354" y="2258155"/>
            <a:ext cx="8378126" cy="253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042" tIns="38021" rIns="76042" bIns="38021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2000" dirty="0"/>
              <a:t>	</a:t>
            </a:r>
            <a:r>
              <a:rPr lang="ru-RU" altLang="ru-RU" sz="2000" b="1" dirty="0">
                <a:latin typeface="Calibri" pitchFamily="34" charset="0"/>
                <a:cs typeface="Tahoma" pitchFamily="34" charset="0"/>
              </a:rPr>
              <a:t>В соответствии с правилами техники безопасности в защитном сооружении запрещается: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altLang="ru-RU" sz="2000" b="1" dirty="0">
                <a:latin typeface="Calibri" pitchFamily="34" charset="0"/>
                <a:cs typeface="Tahoma" pitchFamily="34" charset="0"/>
              </a:rPr>
              <a:t>	прикасаться к электрооборудованию, баллонам со сжатым воздухом и кислородом;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altLang="ru-RU" sz="2000" b="1" dirty="0">
                <a:latin typeface="Calibri" pitchFamily="34" charset="0"/>
                <a:cs typeface="Tahoma" pitchFamily="34" charset="0"/>
              </a:rPr>
              <a:t>	входить в помещения, где установлены дизельная электростанция и фильтровентиляционный агрегат.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61677" y="1628144"/>
            <a:ext cx="5013554" cy="446116"/>
          </a:xfrm>
          <a:prstGeom prst="rect">
            <a:avLst/>
          </a:prstGeom>
        </p:spPr>
        <p:txBody>
          <a:bodyPr wrap="none" lIns="76042" tIns="38021" rIns="76042" bIns="38021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ПРАВИЛА ТЕХНИКИ БЕЗОПАСНОСТИ 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854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3"/>
          <p:cNvSpPr>
            <a:spLocks noChangeArrowheads="1"/>
          </p:cNvSpPr>
          <p:nvPr/>
        </p:nvSpPr>
        <p:spPr bwMode="auto">
          <a:xfrm>
            <a:off x="33580" y="2955472"/>
            <a:ext cx="242342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/>
              <a:t> </a:t>
            </a:r>
          </a:p>
        </p:txBody>
      </p:sp>
      <p:sp>
        <p:nvSpPr>
          <p:cNvPr id="21507" name="Прямоугольник 5"/>
          <p:cNvSpPr>
            <a:spLocks noChangeArrowheads="1"/>
          </p:cNvSpPr>
          <p:nvPr/>
        </p:nvSpPr>
        <p:spPr bwMode="auto">
          <a:xfrm>
            <a:off x="1835258" y="620486"/>
            <a:ext cx="5965556" cy="64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800" b="1" dirty="0">
                <a:solidFill>
                  <a:srgbClr val="000000"/>
                </a:solidFill>
              </a:rPr>
              <a:t>ПО СВОЕМУ НАЗНАЧЕНИЮ СИЗ  ДЕЛЯТСЯ НА:</a:t>
            </a:r>
          </a:p>
          <a:p>
            <a:endParaRPr lang="ru-RU" altLang="ru-RU" sz="1800" b="1" dirty="0">
              <a:solidFill>
                <a:srgbClr val="0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84695" y="2506436"/>
            <a:ext cx="2521058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</a:rPr>
              <a:t>ОРГАНОВ ДЫХАНИЯ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25532" y="2498271"/>
            <a:ext cx="1544664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</a:rPr>
              <a:t>КОЖИ</a:t>
            </a:r>
            <a:r>
              <a:rPr lang="ru-RU" sz="1400" b="1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74570" y="1266825"/>
            <a:ext cx="2562386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ЗАЩИТЫ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4804" y="3614058"/>
            <a:ext cx="2980841" cy="864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l">
              <a:defRPr/>
            </a:pPr>
            <a:r>
              <a:rPr lang="ru-RU" sz="1400" b="1" dirty="0">
                <a:solidFill>
                  <a:schemeClr val="tx1"/>
                </a:solidFill>
                <a:latin typeface="+mj-lt"/>
              </a:rPr>
              <a:t>1. Противогазы гражданские; </a:t>
            </a:r>
          </a:p>
          <a:p>
            <a:pPr algn="l">
              <a:defRPr/>
            </a:pPr>
            <a:r>
              <a:rPr lang="ru-RU" sz="1400" b="1" dirty="0">
                <a:solidFill>
                  <a:schemeClr val="tx1"/>
                </a:solidFill>
                <a:latin typeface="+mj-lt"/>
              </a:rPr>
              <a:t>2. Противогазы изолирующие </a:t>
            </a:r>
          </a:p>
          <a:p>
            <a:pPr algn="l">
              <a:defRPr/>
            </a:pPr>
            <a:r>
              <a:rPr lang="ru-RU" sz="1400" b="1" dirty="0">
                <a:solidFill>
                  <a:schemeClr val="tx1"/>
                </a:solidFill>
                <a:latin typeface="+mj-lt"/>
              </a:rPr>
              <a:t>3. Респираторы; </a:t>
            </a:r>
          </a:p>
          <a:p>
            <a:pPr algn="l">
              <a:defRPr/>
            </a:pPr>
            <a:r>
              <a:rPr lang="ru-RU" sz="1400" b="1" dirty="0">
                <a:solidFill>
                  <a:schemeClr val="tx1"/>
                </a:solidFill>
                <a:latin typeface="+mj-lt"/>
              </a:rPr>
              <a:t>4. Простейшие средства.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58352" y="3634468"/>
            <a:ext cx="3750590" cy="13988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marL="228562" indent="-228562">
              <a:buFontTx/>
              <a:buAutoNum type="arabicPeriod"/>
              <a:defRPr/>
            </a:pPr>
            <a:r>
              <a:rPr lang="ru-RU" sz="1400" b="1" dirty="0">
                <a:solidFill>
                  <a:schemeClr val="tx1"/>
                </a:solidFill>
                <a:latin typeface="+mj-lt"/>
              </a:rPr>
              <a:t>Изолирующие костюмы (комбинезоны, комплекты),</a:t>
            </a:r>
          </a:p>
          <a:p>
            <a:pPr marL="228562" indent="-228562">
              <a:buFontTx/>
              <a:buAutoNum type="arabicPeriod"/>
              <a:defRPr/>
            </a:pPr>
            <a:r>
              <a:rPr lang="ru-RU" sz="1400" b="1" dirty="0">
                <a:solidFill>
                  <a:schemeClr val="tx1"/>
                </a:solidFill>
                <a:latin typeface="+mj-lt"/>
              </a:rPr>
              <a:t> Защитно-фильтрующая одежда; </a:t>
            </a:r>
          </a:p>
          <a:p>
            <a:pPr marL="228562" indent="-228562">
              <a:buFontTx/>
              <a:buAutoNum type="arabicPeriod"/>
              <a:defRPr/>
            </a:pPr>
            <a:r>
              <a:rPr lang="ru-RU" sz="1400" b="1" dirty="0">
                <a:solidFill>
                  <a:schemeClr val="tx1"/>
                </a:solidFill>
                <a:latin typeface="+mj-lt"/>
              </a:rPr>
              <a:t>Простейшие средства (рабочая и бытовая одежда), приспособленные определенным образом.</a:t>
            </a:r>
          </a:p>
          <a:p>
            <a:pPr algn="l">
              <a:defRPr/>
            </a:pPr>
            <a:endParaRPr lang="ru-RU" sz="1100" dirty="0"/>
          </a:p>
        </p:txBody>
      </p:sp>
      <p:cxnSp>
        <p:nvCxnSpPr>
          <p:cNvPr id="14" name="Прямая соединительная линия 13"/>
          <p:cNvCxnSpPr>
            <a:stCxn id="10" idx="2"/>
            <a:endCxn id="7" idx="0"/>
          </p:cNvCxnSpPr>
          <p:nvPr/>
        </p:nvCxnSpPr>
        <p:spPr>
          <a:xfrm flipH="1">
            <a:off x="2145224" y="2181226"/>
            <a:ext cx="2310539" cy="325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10" idx="2"/>
            <a:endCxn id="9" idx="0"/>
          </p:cNvCxnSpPr>
          <p:nvPr/>
        </p:nvCxnSpPr>
        <p:spPr>
          <a:xfrm>
            <a:off x="4455763" y="2181226"/>
            <a:ext cx="3642102" cy="317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7" idx="2"/>
            <a:endCxn id="11" idx="0"/>
          </p:cNvCxnSpPr>
          <p:nvPr/>
        </p:nvCxnSpPr>
        <p:spPr>
          <a:xfrm>
            <a:off x="2145224" y="3420836"/>
            <a:ext cx="0" cy="1932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9" idx="2"/>
          </p:cNvCxnSpPr>
          <p:nvPr/>
        </p:nvCxnSpPr>
        <p:spPr>
          <a:xfrm>
            <a:off x="8097864" y="3412672"/>
            <a:ext cx="0" cy="221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835259" y="5342165"/>
            <a:ext cx="5965556" cy="10491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marL="285156" indent="-285156">
              <a:buFontTx/>
              <a:buAutoNum type="arabicPeriod"/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Пакет перевязочный индивидуальный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ИПП-1,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156" indent="-285156">
              <a:buFontTx/>
              <a:buAutoNum type="arabicPeriod"/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Индивидуальный противохимический пакет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ИПП-11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285156" indent="-285156">
              <a:buFontTx/>
              <a:buAutoNum type="arabicPeriod"/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 индивидуальный медицинский гражданской защиты (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КИМГЗ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4513882" y="2181225"/>
            <a:ext cx="0" cy="3160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3842289" y="2506436"/>
            <a:ext cx="2280834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</a:rPr>
              <a:t>МЕДИЦИНСКИЕ СРЕДСТВА ИНДИВИДУАЛЬНОЙ ЗАЩИТЫ</a:t>
            </a:r>
            <a:r>
              <a:rPr lang="ru-RU" sz="1400" b="1" dirty="0"/>
              <a:t>.</a:t>
            </a:r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097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7" grpId="0" animBg="1"/>
      <p:bldP spid="9" grpId="0" animBg="1"/>
      <p:bldP spid="10" grpId="0" animBg="1"/>
      <p:bldP spid="11" grpId="0" animBg="1"/>
      <p:bldP spid="12" grpId="0" animBg="1"/>
      <p:bldP spid="23" grpId="0" animBg="1"/>
      <p:bldP spid="28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8352928" cy="5688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965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http://www.mtksorbent.ru/images/%20%20%20%20%20%20%20%20%20%20%20%20%20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9" y="1014824"/>
            <a:ext cx="3810000" cy="3638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Прямоугольник 1"/>
          <p:cNvSpPr>
            <a:spLocks noChangeArrowheads="1"/>
          </p:cNvSpPr>
          <p:nvPr/>
        </p:nvSpPr>
        <p:spPr bwMode="auto">
          <a:xfrm>
            <a:off x="538894" y="4830267"/>
            <a:ext cx="3528447" cy="12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800" b="1" dirty="0">
                <a:latin typeface="+mn-lt"/>
              </a:rPr>
              <a:t>Противогаз УЗС ВК и МЗС ВК в комплектации с лицевой частью панорамного типа МАГ-3</a:t>
            </a:r>
            <a:endParaRPr lang="ru-RU" altLang="ru-RU" sz="1800" dirty="0">
              <a:latin typeface="+mn-lt"/>
            </a:endParaRPr>
          </a:p>
        </p:txBody>
      </p:sp>
      <p:pic>
        <p:nvPicPr>
          <p:cNvPr id="23556" name="Picture 2" descr="Противогаз фильтрующий гражданский УЗС ВК">
            <a:hlinkClick r:id="rId3" tooltip="Противогаз фильтрующий гражданский УЗС ВК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38" y="1014824"/>
            <a:ext cx="4032142" cy="3638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Прямоугольник 2"/>
          <p:cNvSpPr>
            <a:spLocks noChangeArrowheads="1"/>
          </p:cNvSpPr>
          <p:nvPr/>
        </p:nvSpPr>
        <p:spPr bwMode="auto">
          <a:xfrm>
            <a:off x="4860338" y="5047981"/>
            <a:ext cx="4032142" cy="64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800" b="1" dirty="0">
                <a:latin typeface="+mn-lt"/>
              </a:rPr>
              <a:t>Противогаз фильтрующий гражданский УЗС ВК </a:t>
            </a:r>
            <a:endParaRPr lang="ru-RU" altLang="ru-RU" sz="1800" dirty="0">
              <a:latin typeface="+mn-lt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3129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57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57" y="261257"/>
            <a:ext cx="2217550" cy="2011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848" y="2483034"/>
            <a:ext cx="8567980" cy="4185745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indent="457124" algn="just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Гражданский фильтрующий противогаз </a:t>
            </a:r>
            <a:r>
              <a:rPr lang="ru-RU" sz="1400" b="1" dirty="0">
                <a:latin typeface="+mn-lt"/>
              </a:rPr>
              <a:t>серии ГП-7 и его варианты ГП-7Б, ГП-7БВ, ГП-7В, ГП-7ВМ защищают от нервно-паралитических боевых токсинов, от паров синильной кислоты и от хлорциана. Они предохраняют от радиоактивной пыли и соединений радиоактивного йода на срок не более шести часов, а от кожно-нарывных отравляющих веществ — не дольше двух часов.</a:t>
            </a:r>
          </a:p>
          <a:p>
            <a:pPr indent="457124" algn="just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Н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адёжно защищает от отравляющих и многих аварийно химически опасных веществ, радиоактивной пыли и бактериальных средств. </a:t>
            </a:r>
          </a:p>
          <a:p>
            <a:pPr indent="457124" algn="just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Противогаз состоит</a:t>
            </a:r>
            <a:r>
              <a:rPr lang="ru-RU" sz="1400" dirty="0">
                <a:latin typeface="+mn-lt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из фильтрующе-поглощающей коробки ГП-7К, лицевой части МГП,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незапотевающих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пленок (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6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шт.), утеплительных манжет (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2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шт.), защитного трикотажного чехла и сумки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.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Его масса в комплекте без сумки около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900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г, фильтрующе-поглощающей коробки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–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250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г, лицевой части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–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600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г. </a:t>
            </a:r>
          </a:p>
          <a:p>
            <a:pPr indent="457124" algn="just">
              <a:defRPr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Лицевая часть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противогаза ГП-7ВМ выполнена в форме маски с трапециевидными обзорными стёклами для глаз, что улучшает обзор во время работы. В отличие противогазов ГП-7 и ГП-7В, маска ГП-7ВМ имеет два узла для подключения фильтрующе-поглощающей коробки (справа или слева) для удобства эксплуатации противогаза.</a:t>
            </a:r>
          </a:p>
          <a:p>
            <a:pPr indent="457124" algn="just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Перед применением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противогаз необходимо проверить на исправность и герметичность. Осматривая лицевую часть, следует удостовериться в том, что рост шлема-маски соответствует требуемому. Затем определить её целостность, обратив внимание на стекла очкового узла. 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7009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207" y="764704"/>
            <a:ext cx="8496946" cy="5970849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indent="457124" algn="just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Противогаз носят в сумке. Плечевая лямка перебрасывается через правое плечо. Сама сумка – на левом боку, клапаном от себя. Противогаз может быть в положениях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«походном», «наготове», «боевом». </a:t>
            </a:r>
          </a:p>
          <a:p>
            <a:pPr indent="457124" algn="just">
              <a:defRPr/>
            </a:pPr>
            <a:endParaRPr lang="ru-RU" b="1" dirty="0">
              <a:solidFill>
                <a:schemeClr val="accent6">
                  <a:lumMod val="75000"/>
                </a:schemeClr>
              </a:solidFill>
              <a:latin typeface="+mn-lt"/>
              <a:cs typeface="Times New Roman" pitchFamily="18" charset="0"/>
            </a:endParaRPr>
          </a:p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Противогаз считается надетым правильно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, если стекла очков лицевой части находятся против глаз, шлем-маска плотно прилегает к лицу.</a:t>
            </a:r>
          </a:p>
          <a:p>
            <a:pPr indent="457124" algn="just"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itchFamily="18" charset="0"/>
            </a:endParaRPr>
          </a:p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Необходимость делать сильный выдох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перед открытием глаз и возобновлением дыхания после надевания противогаза объясняется тем, что надо удалить из-под шлема-маски заражённый воздух, который мог туда попасть в момент надевания. </a:t>
            </a:r>
          </a:p>
          <a:p>
            <a:pPr indent="457124" algn="just"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  <a:latin typeface="+mn-lt"/>
              <a:cs typeface="Times New Roman" pitchFamily="18" charset="0"/>
            </a:endParaRPr>
          </a:p>
          <a:p>
            <a:pPr indent="457124" algn="just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При надетом противогазе следует дышать глубоко и равномерно. Не надо делать резких движений. Если есть потребность бежать, то начинать бег следует трусцой, постепенно увеличивая темп.</a:t>
            </a:r>
          </a:p>
          <a:p>
            <a:pPr indent="457124" algn="just"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itchFamily="18" charset="0"/>
            </a:endParaRPr>
          </a:p>
          <a:p>
            <a:pPr indent="457124" algn="just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Противогаз снимается по команде. Для этого надо приподнять одной рукой головной убор, другой – взяться за клапанный узел, слегка оттянуть шлем-маску вниз и движением вперёд и вверх снять её, надеть головной убор, вывернуть шлем-маску, тщательно протереть и уложить в сумку.</a:t>
            </a:r>
          </a:p>
          <a:p>
            <a:pPr indent="457124" algn="just"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itchFamily="18" charset="0"/>
            </a:endParaRPr>
          </a:p>
          <a:p>
            <a:pPr indent="457124" algn="just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Самостоятельно (без команды) противогаз можно снять только в случае, если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станет достоверно известно, что опасность поражения миновала.</a:t>
            </a:r>
          </a:p>
          <a:p>
            <a:pPr algn="just">
              <a:defRPr/>
            </a:pPr>
            <a:endParaRPr lang="ru-RU" sz="140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654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promznn.ru/image/cache/data/protivogaz/komplektuyuschie/dpg_3-600x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7" y="1700893"/>
            <a:ext cx="3858248" cy="3672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Прямоугольник 1"/>
          <p:cNvSpPr>
            <a:spLocks noChangeArrowheads="1"/>
          </p:cNvSpPr>
          <p:nvPr/>
        </p:nvSpPr>
        <p:spPr bwMode="auto">
          <a:xfrm>
            <a:off x="1188204" y="839561"/>
            <a:ext cx="6767593" cy="72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000" b="1" dirty="0">
                <a:latin typeface="+mj-lt"/>
              </a:rPr>
              <a:t>ДПГ-3, Дополнительный патрон ДПГ-3 к фильтрующему гражданскому противогазу</a:t>
            </a:r>
            <a:endParaRPr lang="ru-RU" altLang="ru-RU" sz="2000" dirty="0">
              <a:latin typeface="+mj-lt"/>
            </a:endParaRPr>
          </a:p>
        </p:txBody>
      </p:sp>
      <p:sp>
        <p:nvSpPr>
          <p:cNvPr id="26628" name="Прямоугольник 2"/>
          <p:cNvSpPr>
            <a:spLocks noChangeArrowheads="1"/>
          </p:cNvSpPr>
          <p:nvPr/>
        </p:nvSpPr>
        <p:spPr bwMode="auto">
          <a:xfrm>
            <a:off x="4068306" y="2012497"/>
            <a:ext cx="4834180" cy="424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1800" b="1" dirty="0">
                <a:latin typeface="+mn-lt"/>
              </a:rPr>
              <a:t>Дополнительный патрон к фильтрующему противогазу ДПГ-3</a:t>
            </a:r>
            <a:r>
              <a:rPr lang="ru-RU" altLang="ru-RU" sz="1800" dirty="0">
                <a:latin typeface="+mn-lt"/>
              </a:rPr>
              <a:t> предназначен для комплектации гражданских противогазов с целью расширения области применения противогазов.</a:t>
            </a:r>
          </a:p>
          <a:p>
            <a:pPr algn="just"/>
            <a:r>
              <a:rPr lang="ru-RU" altLang="ru-RU" sz="1800" b="1" dirty="0">
                <a:latin typeface="+mn-lt"/>
              </a:rPr>
              <a:t>Дополнительный патрон ДПГ-3</a:t>
            </a:r>
            <a:r>
              <a:rPr lang="ru-RU" altLang="ru-RU" sz="1800" dirty="0">
                <a:latin typeface="+mn-lt"/>
              </a:rPr>
              <a:t> в комплекте с противогазами должен обеспечивать защиту от сильнодействующих ядовитых веществ: аммиака, </a:t>
            </a:r>
            <a:r>
              <a:rPr lang="ru-RU" altLang="ru-RU" sz="1800" dirty="0" err="1">
                <a:latin typeface="+mn-lt"/>
              </a:rPr>
              <a:t>диметиламина</a:t>
            </a:r>
            <a:r>
              <a:rPr lang="ru-RU" altLang="ru-RU" sz="1800" dirty="0">
                <a:latin typeface="+mn-lt"/>
              </a:rPr>
              <a:t>, нитробензола, сероуглерода, хлора, гидрида серы, диоксида серы, циан водорода, хлорциана, фосгена, аминов, синильной кислоты, фосгена, </a:t>
            </a:r>
            <a:r>
              <a:rPr lang="ru-RU" altLang="ru-RU" sz="1800" dirty="0" err="1">
                <a:latin typeface="+mn-lt"/>
              </a:rPr>
              <a:t>этилмеркаптана</a:t>
            </a:r>
            <a:r>
              <a:rPr lang="ru-RU" altLang="ru-RU" sz="1800" dirty="0">
                <a:latin typeface="+mn-lt"/>
              </a:rPr>
              <a:t> и др.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069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 descr="Респиратор Р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4" y="1507770"/>
            <a:ext cx="3413502" cy="3433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74204" y="620486"/>
            <a:ext cx="1997566" cy="400093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ru-RU" sz="2000" b="1" cap="all" dirty="0">
                <a:latin typeface="+mj-lt"/>
              </a:rPr>
              <a:t>Респиратор Р-2</a:t>
            </a:r>
            <a:endParaRPr lang="ru-RU" sz="2000" dirty="0">
              <a:latin typeface="+mj-lt"/>
            </a:endParaRPr>
          </a:p>
        </p:txBody>
      </p:sp>
      <p:sp>
        <p:nvSpPr>
          <p:cNvPr id="27652" name="Прямоугольник 3"/>
          <p:cNvSpPr>
            <a:spLocks noChangeArrowheads="1"/>
          </p:cNvSpPr>
          <p:nvPr/>
        </p:nvSpPr>
        <p:spPr bwMode="auto">
          <a:xfrm>
            <a:off x="3780295" y="1340304"/>
            <a:ext cx="4968498" cy="480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800" b="1" dirty="0">
                <a:latin typeface="+mn-lt"/>
              </a:rPr>
              <a:t>Респиратор Р-2</a:t>
            </a:r>
            <a:r>
              <a:rPr lang="ru-RU" altLang="ru-RU" sz="1800" dirty="0">
                <a:latin typeface="+mn-lt"/>
              </a:rPr>
              <a:t> предназначен для защиты органов дыхания от радиоактивной и грунтовой пыли. 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/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Принцип действия фильтрующего </a:t>
            </a:r>
            <a:r>
              <a:rPr lang="ru-RU" altLang="ru-RU" sz="1800" b="1" dirty="0">
                <a:latin typeface="+mn-lt"/>
              </a:rPr>
              <a:t>респиратора Р2</a:t>
            </a:r>
            <a:r>
              <a:rPr lang="ru-RU" altLang="ru-RU" sz="1800" dirty="0">
                <a:latin typeface="+mn-lt"/>
              </a:rPr>
              <a:t> основан на том, что органы дыхания изолируются от окружающей среды полумаской, а вдыхаемый воздух очищается от аэрозолей в пакете фильтрующих материалов.</a:t>
            </a:r>
          </a:p>
          <a:p>
            <a:pPr algn="just"/>
            <a:r>
              <a:rPr lang="ru-RU" altLang="ru-RU" sz="1800" dirty="0">
                <a:latin typeface="+mn-lt"/>
              </a:rPr>
              <a:t/>
            </a:r>
            <a:br>
              <a:rPr lang="ru-RU" altLang="ru-RU" sz="1800" dirty="0">
                <a:latin typeface="+mn-lt"/>
              </a:rPr>
            </a:br>
            <a:r>
              <a:rPr lang="ru-RU" altLang="ru-RU" sz="1800" b="1" dirty="0">
                <a:latin typeface="+mn-lt"/>
              </a:rPr>
              <a:t>Респиратор Р-2</a:t>
            </a:r>
            <a:r>
              <a:rPr lang="ru-RU" altLang="ru-RU" sz="1800" dirty="0">
                <a:latin typeface="+mn-lt"/>
              </a:rPr>
              <a:t> не обогащает вдыхаемый воздух кислородом, поэтому его можно применять в атмосфере, содержащей не менее 17 % кислорода по объему. Респиратор не защищает от токсичных газов и паров. 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210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65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43" y="332015"/>
            <a:ext cx="1656217" cy="1677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4174" y="2276872"/>
            <a:ext cx="8495654" cy="4524299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Респираторы</a:t>
            </a:r>
            <a:r>
              <a:rPr lang="ru-RU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dirty="0">
                <a:latin typeface="+mn-lt"/>
                <a:cs typeface="Times New Roman" pitchFamily="18" charset="0"/>
              </a:rPr>
              <a:t>(от лат. </a:t>
            </a:r>
            <a:r>
              <a:rPr lang="ru-RU" dirty="0" err="1">
                <a:latin typeface="+mn-lt"/>
                <a:cs typeface="Times New Roman" pitchFamily="18" charset="0"/>
              </a:rPr>
              <a:t>respiro</a:t>
            </a:r>
            <a:r>
              <a:rPr lang="ru-RU" dirty="0">
                <a:latin typeface="+mn-lt"/>
                <a:cs typeface="Times New Roman" pitchFamily="18" charset="0"/>
              </a:rPr>
              <a:t> – дыхание)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представляют собой облегчённое средство защиты органов дыхания от вредных газов, паров, аэрозолей и пыли. </a:t>
            </a:r>
          </a:p>
          <a:p>
            <a:pPr indent="457124" algn="just">
              <a:defRPr/>
            </a:pPr>
            <a:endParaRPr lang="ru-RU" dirty="0">
              <a:solidFill>
                <a:schemeClr val="tx2">
                  <a:lumMod val="75000"/>
                </a:schemeClr>
              </a:solidFill>
              <a:latin typeface="+mn-lt"/>
              <a:cs typeface="Times New Roman" pitchFamily="18" charset="0"/>
            </a:endParaRPr>
          </a:p>
          <a:p>
            <a:pPr indent="457124" algn="just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Широкое распространение респираторы получили в шахтах, на рудниках, на химически вредных и запылённых предприятиях, при работе с удобрениями и ядохимикатами в сельском хозяйстве. Респираторами пользуются на АЭС, при зачистке окалины на металлургических предприятиях, при покрасочных, погрузочно-разгрузочных и других работах.  </a:t>
            </a:r>
          </a:p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Респираторы делятся на два типа:</a:t>
            </a:r>
          </a:p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Первый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– это респираторы, у которых полумаска и фильтрующий элемент одновременно служат и лицевой частью. </a:t>
            </a:r>
          </a:p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Второй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– очищает вдыхаемый воздух в фильтрующих патронах, присоединяемых к полумаске. </a:t>
            </a:r>
          </a:p>
          <a:p>
            <a:pPr indent="457124" algn="just">
              <a:defRPr/>
            </a:pP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Противопылевые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респираторы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защищают органы дыхания от пыли и аэрозолей различных видов, противогазовые – от вредных паров и газов.</a:t>
            </a:r>
          </a:p>
          <a:p>
            <a:pPr indent="457124" algn="just">
              <a:defRPr/>
            </a:pP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Газопылезащитные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респираторы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защищают от газов, паров, пыли и аэрозолей при одновременном их присутствии в воздухе.</a:t>
            </a:r>
          </a:p>
          <a:p>
            <a:pPr algn="just"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950" y="332015"/>
            <a:ext cx="2018799" cy="1677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992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3" r="14508"/>
          <a:stretch>
            <a:fillRect/>
          </a:stretch>
        </p:blipFill>
        <p:spPr bwMode="auto">
          <a:xfrm>
            <a:off x="747952" y="293653"/>
            <a:ext cx="1438621" cy="2031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3" r="20782"/>
          <a:stretch>
            <a:fillRect/>
          </a:stretch>
        </p:blipFill>
        <p:spPr bwMode="auto">
          <a:xfrm>
            <a:off x="3697646" y="301817"/>
            <a:ext cx="1378410" cy="2024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r="25290"/>
          <a:stretch>
            <a:fillRect/>
          </a:stretch>
        </p:blipFill>
        <p:spPr bwMode="auto">
          <a:xfrm>
            <a:off x="6527529" y="338556"/>
            <a:ext cx="1318198" cy="1993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3876628"/>
            <a:ext cx="8353586" cy="2462196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indent="457124" algn="just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Средства защиты кожи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предназначены для предохранения людей от воздействия химически опасных, отравляющих, радиоактивных веществ и бактериальных средств.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Эти средства делят на две группы: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специальные и подручные. </a:t>
            </a:r>
          </a:p>
          <a:p>
            <a:pPr indent="457124" algn="just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Специальные средства защиты кожи подразделяются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на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изолирующие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(воздухонепроницаемые)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и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фильтрующие (воздухопроницаемые). </a:t>
            </a:r>
          </a:p>
          <a:p>
            <a:pPr indent="457124" algn="just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Конструктивно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средства защиты кожи, как правило, выполнены в виде курток с капюшонами, полукомбинезонов и комбинезонов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. </a:t>
            </a:r>
          </a:p>
          <a:p>
            <a:pPr indent="457124" algn="just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 формированиях гражданской обороны, в химических войсках и других спецподразделениях длительное время находятся на оснащении и наиболее распространены такие изолирующие средства защиты кожи, как общевойсковой защитный комплект (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ОЗК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) и лёгкий защитный костюм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Л-1 </a:t>
            </a:r>
          </a:p>
        </p:txBody>
      </p:sp>
      <p:sp>
        <p:nvSpPr>
          <p:cNvPr id="29703" name="Прямоугольник 7"/>
          <p:cNvSpPr>
            <a:spLocks noChangeArrowheads="1"/>
          </p:cNvSpPr>
          <p:nvPr/>
        </p:nvSpPr>
        <p:spPr bwMode="auto">
          <a:xfrm>
            <a:off x="5736782" y="1534886"/>
            <a:ext cx="569354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b="1" dirty="0"/>
              <a:t>Л-1 </a:t>
            </a:r>
            <a:endParaRPr lang="ru-RU" altLang="ru-RU" dirty="0"/>
          </a:p>
        </p:txBody>
      </p:sp>
      <p:sp>
        <p:nvSpPr>
          <p:cNvPr id="29704" name="Прямоугольник 8"/>
          <p:cNvSpPr>
            <a:spLocks noChangeArrowheads="1"/>
          </p:cNvSpPr>
          <p:nvPr/>
        </p:nvSpPr>
        <p:spPr bwMode="auto">
          <a:xfrm>
            <a:off x="2267744" y="1566183"/>
            <a:ext cx="598208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b="1" dirty="0"/>
              <a:t>ОЗК</a:t>
            </a:r>
            <a:endParaRPr lang="ru-RU" alt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35088"/>
              </p:ext>
            </p:extLst>
          </p:nvPr>
        </p:nvGraphicFramePr>
        <p:xfrm>
          <a:off x="2075639" y="2492896"/>
          <a:ext cx="5110988" cy="1264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6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62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 размер</a:t>
                      </a:r>
                    </a:p>
                  </a:txBody>
                  <a:tcPr marL="91434" marR="91434" marT="45739" marB="45739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 размер</a:t>
                      </a:r>
                    </a:p>
                  </a:txBody>
                  <a:tcPr marL="91434" marR="91434" marT="45739" marB="45739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3 размер</a:t>
                      </a:r>
                    </a:p>
                  </a:txBody>
                  <a:tcPr marL="91434" marR="91434" marT="45739" marB="45739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2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Для</a:t>
                      </a:r>
                    </a:p>
                  </a:txBody>
                  <a:tcPr marL="91434" marR="91434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людей</a:t>
                      </a:r>
                    </a:p>
                  </a:txBody>
                  <a:tcPr marL="91434" marR="91434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ростом</a:t>
                      </a:r>
                    </a:p>
                  </a:txBody>
                  <a:tcPr marL="91434" marR="91434" marT="45739" marB="4573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9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до 160 см</a:t>
                      </a:r>
                    </a:p>
                  </a:txBody>
                  <a:tcPr marL="91434" marR="91434" marT="45739" marB="4573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от 161 до 170 см</a:t>
                      </a:r>
                    </a:p>
                  </a:txBody>
                  <a:tcPr marL="91434" marR="91434" marT="45739" marB="4573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выше 171 см</a:t>
                      </a:r>
                    </a:p>
                  </a:txBody>
                  <a:tcPr marL="91434" marR="91434" marT="45739" marB="4573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979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703" grpId="0"/>
      <p:bldP spid="297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Выноска со стрелкой вниз 18"/>
          <p:cNvSpPr/>
          <p:nvPr/>
        </p:nvSpPr>
        <p:spPr>
          <a:xfrm>
            <a:off x="3393273" y="4786322"/>
            <a:ext cx="4357718" cy="642942"/>
          </a:xfrm>
          <a:prstGeom prst="downArrowCallout">
            <a:avLst/>
          </a:prstGeom>
          <a:solidFill>
            <a:srgbClr val="000066"/>
          </a:solidFill>
          <a:ln w="38100">
            <a:solidFill>
              <a:srgbClr val="9E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900" b="1" dirty="0">
                <a:solidFill>
                  <a:srgbClr val="FFFF99"/>
                </a:solidFill>
                <a:latin typeface="Arial" charset="0"/>
              </a:rPr>
              <a:t>В целях решения этих задач 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50067" y="2214554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5DFFFF">
                  <a:tint val="44500"/>
                  <a:satMod val="160000"/>
                </a:srgbClr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074277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ЗАДАЧИ  В ОБЛАСТИ  ГО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500034" y="642918"/>
            <a:ext cx="3857652" cy="1000132"/>
            <a:chOff x="500034" y="642918"/>
            <a:chExt cx="3857652" cy="1000132"/>
          </a:xfrm>
        </p:grpSpPr>
        <p:sp>
          <p:nvSpPr>
            <p:cNvPr id="16" name="Капля 15"/>
            <p:cNvSpPr/>
            <p:nvPr/>
          </p:nvSpPr>
          <p:spPr>
            <a:xfrm flipH="1" flipV="1">
              <a:off x="571472" y="642918"/>
              <a:ext cx="3786214" cy="1000132"/>
            </a:xfrm>
            <a:prstGeom prst="teardrop">
              <a:avLst>
                <a:gd name="adj" fmla="val 91487"/>
              </a:avLst>
            </a:prstGeom>
            <a:solidFill>
              <a:srgbClr val="B3EBFF">
                <a:alpha val="49020"/>
              </a:srgbClr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 Box 1030"/>
            <p:cNvSpPr txBox="1">
              <a:spLocks noChangeArrowheads="1"/>
            </p:cNvSpPr>
            <p:nvPr/>
          </p:nvSpPr>
          <p:spPr bwMode="auto">
            <a:xfrm>
              <a:off x="500034" y="785794"/>
              <a:ext cx="3857652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0000"/>
                </a:buClr>
                <a:buBlip>
                  <a:blip r:embed="rId5"/>
                </a:buBlip>
              </a:pPr>
              <a:r>
                <a:rPr lang="ru-RU" sz="1900" b="1" dirty="0">
                  <a:latin typeface="Arial" charset="0"/>
                </a:rPr>
                <a:t>  срочное </a:t>
              </a: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захоронение трупов </a:t>
              </a:r>
              <a:r>
                <a:rPr lang="ru-RU" sz="1900" b="1" dirty="0">
                  <a:latin typeface="Arial" charset="0"/>
                </a:rPr>
                <a:t>в военное время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357686" y="71414"/>
            <a:ext cx="4572032" cy="4071966"/>
            <a:chOff x="4357686" y="71414"/>
            <a:chExt cx="4572032" cy="4071966"/>
          </a:xfrm>
        </p:grpSpPr>
        <p:pic>
          <p:nvPicPr>
            <p:cNvPr id="11" name="i-main-pic" descr="Картинка 46 из 8962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72132" y="71414"/>
              <a:ext cx="2428892" cy="161774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Капля 16"/>
            <p:cNvSpPr/>
            <p:nvPr/>
          </p:nvSpPr>
          <p:spPr>
            <a:xfrm>
              <a:off x="4357686" y="1071546"/>
              <a:ext cx="4572032" cy="3071834"/>
            </a:xfrm>
            <a:prstGeom prst="teardrop">
              <a:avLst>
                <a:gd name="adj" fmla="val 81679"/>
              </a:avLst>
            </a:prstGeom>
            <a:solidFill>
              <a:srgbClr val="B3EBFF">
                <a:alpha val="49020"/>
              </a:srgbClr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 Box 1031"/>
            <p:cNvSpPr txBox="1">
              <a:spLocks noChangeArrowheads="1"/>
            </p:cNvSpPr>
            <p:nvPr/>
          </p:nvSpPr>
          <p:spPr bwMode="auto">
            <a:xfrm>
              <a:off x="4643438" y="1643050"/>
              <a:ext cx="4000528" cy="232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0000"/>
                </a:buClr>
                <a:buBlip>
                  <a:blip r:embed="rId5"/>
                </a:buBlip>
              </a:pPr>
              <a:r>
                <a:rPr lang="ru-RU" sz="1900" b="1" dirty="0">
                  <a:latin typeface="Arial" charset="0"/>
                </a:rPr>
                <a:t>  </a:t>
              </a:r>
              <a:r>
                <a:rPr lang="ru-RU" sz="1800" b="1" dirty="0">
                  <a:solidFill>
                    <a:srgbClr val="FF0000"/>
                  </a:solidFill>
                  <a:latin typeface="Arial" charset="0"/>
                </a:rPr>
                <a:t>обеспечение</a:t>
              </a:r>
              <a:r>
                <a:rPr lang="ru-RU" sz="1800" b="1" dirty="0">
                  <a:latin typeface="Arial" charset="0"/>
                </a:rPr>
                <a:t> устойчивости функционирования организаций, необходимых для выживания населения при военных конфликтах или вследствие этих конфликтов, а также при ЧС природного и техногенного характера </a:t>
              </a:r>
              <a:endParaRPr lang="ru-RU" sz="1900" b="1" dirty="0">
                <a:latin typeface="Arial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14281" y="3071810"/>
            <a:ext cx="4286281" cy="2336680"/>
            <a:chOff x="214281" y="3071810"/>
            <a:chExt cx="4286281" cy="2336680"/>
          </a:xfrm>
        </p:grpSpPr>
        <p:pic>
          <p:nvPicPr>
            <p:cNvPr id="12" name="i-main-pic" descr="Картинка 18 из 5141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4281" y="3857628"/>
              <a:ext cx="2071703" cy="155086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Капля 17"/>
            <p:cNvSpPr/>
            <p:nvPr/>
          </p:nvSpPr>
          <p:spPr>
            <a:xfrm flipH="1">
              <a:off x="500034" y="3071810"/>
              <a:ext cx="4000528" cy="1071570"/>
            </a:xfrm>
            <a:prstGeom prst="teardrop">
              <a:avLst>
                <a:gd name="adj" fmla="val 98493"/>
              </a:avLst>
            </a:prstGeom>
            <a:solidFill>
              <a:srgbClr val="B3EBFF">
                <a:alpha val="49020"/>
              </a:srgbClr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 Box 1032"/>
            <p:cNvSpPr txBox="1">
              <a:spLocks noChangeArrowheads="1"/>
            </p:cNvSpPr>
            <p:nvPr/>
          </p:nvSpPr>
          <p:spPr bwMode="auto">
            <a:xfrm>
              <a:off x="428596" y="3214686"/>
              <a:ext cx="3929090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Blip>
                  <a:blip r:embed="rId5"/>
                </a:buBlip>
              </a:pPr>
              <a:r>
                <a:rPr lang="ru-RU" sz="1900" b="1" dirty="0">
                  <a:latin typeface="Arial" charset="0"/>
                </a:rPr>
                <a:t>  обеспечение </a:t>
              </a: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постоянной готовности сил и средств ГО</a:t>
              </a:r>
            </a:p>
          </p:txBody>
        </p:sp>
      </p:grp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071670" y="5500702"/>
            <a:ext cx="7000924" cy="11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CC0000"/>
                </a:solidFill>
                <a:latin typeface="Arial" charset="0"/>
              </a:rPr>
              <a:t>определены основные мероприятия</a:t>
            </a:r>
          </a:p>
          <a:p>
            <a:pPr algn="ctr">
              <a:spcBef>
                <a:spcPct val="50000"/>
              </a:spcBef>
            </a:pPr>
            <a:r>
              <a:rPr lang="ru-RU" sz="1900" b="1" dirty="0">
                <a:latin typeface="Arial" charset="0"/>
              </a:rPr>
              <a:t>(Постановление Правительства РФ от 26.11.07г. № 804</a:t>
            </a:r>
          </a:p>
          <a:p>
            <a:pPr algn="ctr">
              <a:spcBef>
                <a:spcPts val="0"/>
              </a:spcBef>
            </a:pPr>
            <a:r>
              <a:rPr lang="ru-RU" sz="1900" b="1" dirty="0">
                <a:latin typeface="Arial" charset="0"/>
              </a:rPr>
              <a:t>«Об утверждении положения о ГО в РФ»)</a:t>
            </a:r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43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1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1"/>
                            </p:stCondLst>
                            <p:childTnLst>
                              <p:par>
                                <p:cTn id="24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1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2" y="548680"/>
            <a:ext cx="2304081" cy="2303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841" y="548680"/>
            <a:ext cx="2593383" cy="2303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4173" y="3140842"/>
            <a:ext cx="8352295" cy="3631747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indent="457124" algn="just"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Средства защиты кожи надевают на незараженной местности. Используют их в комплексе с противогазами.</a:t>
            </a:r>
          </a:p>
          <a:p>
            <a:pPr indent="457124" algn="just"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 изолирующих средствах защиты человек перегревается и быстро устает. Для увеличения продолжительности работы при температуре выше 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+15°С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применяют влажные экранирующие (охлаждающие) комбинезоны из хлопчатобумажной ткани, надеваемые поверх средств защиты кожи. Экранирующие комбинезоны периодически смачивают водой. </a:t>
            </a:r>
            <a:endParaRPr lang="en-US" sz="1800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itchFamily="18" charset="0"/>
            </a:endParaRPr>
          </a:p>
          <a:p>
            <a:pPr indent="457124" algn="just"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Сроки работы в надетых средствах индивидуальной защиты ограничиваются, как правило, тепловым состоянием организма, которое в свою очередь зависит от температуры окружающей среды и тяжести физических нагрузок. </a:t>
            </a:r>
          </a:p>
          <a:p>
            <a:pPr indent="457124" algn="just">
              <a:defRPr/>
            </a:pPr>
            <a:endParaRPr lang="ru-RU" sz="14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869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251848" y="584771"/>
            <a:ext cx="8496945" cy="18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>
            <a:spAutoFit/>
          </a:bodyPr>
          <a:lstStyle>
            <a:lvl1pPr indent="549275" defTabSz="109855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985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9855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9855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9855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10985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10985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10985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10985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b="1" dirty="0">
                <a:solidFill>
                  <a:srgbClr val="000099"/>
                </a:solidFill>
                <a:latin typeface="+mn-lt"/>
                <a:ea typeface="Calibri" pitchFamily="34" charset="0"/>
                <a:cs typeface="Times New Roman" pitchFamily="18" charset="0"/>
              </a:rPr>
              <a:t>Степень тяжести работ</a:t>
            </a:r>
            <a:r>
              <a:rPr lang="ru-RU" altLang="ru-RU" dirty="0">
                <a:solidFill>
                  <a:srgbClr val="000099"/>
                </a:solidFill>
                <a:latin typeface="+mn-lt"/>
                <a:ea typeface="Calibri" pitchFamily="34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•"/>
            </a:pPr>
            <a:r>
              <a:rPr lang="ru-RU" altLang="ru-RU" b="1" dirty="0">
                <a:solidFill>
                  <a:srgbClr val="089CA3"/>
                </a:solidFill>
                <a:latin typeface="+mn-lt"/>
                <a:ea typeface="Calibri" pitchFamily="34" charset="0"/>
                <a:cs typeface="Times New Roman" pitchFamily="18" charset="0"/>
              </a:rPr>
              <a:t>легкая</a:t>
            </a:r>
            <a:r>
              <a:rPr lang="ru-RU" altLang="ru-RU" b="1" dirty="0"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– передвижение на автотранспорте, работа на средствах связи, выполнение обязанностей операторов различных систем</a:t>
            </a:r>
            <a:r>
              <a:rPr lang="ru-RU" altLang="ru-RU" b="1" dirty="0">
                <a:latin typeface="+mn-lt"/>
                <a:ea typeface="Calibri" pitchFamily="34" charset="0"/>
                <a:cs typeface="Times New Roman" pitchFamily="18" charset="0"/>
              </a:rPr>
              <a:t>;</a:t>
            </a:r>
          </a:p>
          <a:p>
            <a:pPr algn="just">
              <a:buFontTx/>
              <a:buChar char="•"/>
            </a:pPr>
            <a:r>
              <a:rPr lang="ru-RU" altLang="ru-RU" b="1" dirty="0">
                <a:solidFill>
                  <a:srgbClr val="C00000"/>
                </a:solidFill>
                <a:latin typeface="+mn-lt"/>
                <a:ea typeface="Calibri" pitchFamily="34" charset="0"/>
                <a:cs typeface="Times New Roman" pitchFamily="18" charset="0"/>
              </a:rPr>
              <a:t>средняя</a:t>
            </a:r>
            <a:r>
              <a:rPr lang="ru-RU" altLang="ru-RU" dirty="0"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– движение пешком (скорость </a:t>
            </a:r>
            <a:r>
              <a:rPr lang="ru-RU" altLang="ru-RU" b="1" dirty="0">
                <a:solidFill>
                  <a:srgbClr val="7E9632"/>
                </a:solidFill>
                <a:latin typeface="+mn-lt"/>
                <a:ea typeface="Calibri" pitchFamily="34" charset="0"/>
                <a:cs typeface="Times New Roman" pitchFamily="18" charset="0"/>
              </a:rPr>
              <a:t>4—5</a:t>
            </a:r>
            <a:r>
              <a:rPr lang="ru-RU" altLang="ru-RU" b="1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 км/ч), вождение техники по пересеченной местности;</a:t>
            </a:r>
          </a:p>
          <a:p>
            <a:pPr algn="just">
              <a:buFontTx/>
              <a:buChar char="•"/>
            </a:pPr>
            <a:r>
              <a:rPr lang="ru-RU" altLang="ru-RU" b="1" dirty="0">
                <a:solidFill>
                  <a:srgbClr val="546422"/>
                </a:solidFill>
                <a:latin typeface="+mn-lt"/>
                <a:ea typeface="Calibri" pitchFamily="34" charset="0"/>
                <a:cs typeface="Times New Roman" pitchFamily="18" charset="0"/>
              </a:rPr>
              <a:t>тяжелая</a:t>
            </a:r>
            <a:r>
              <a:rPr lang="ru-RU" altLang="ru-RU" b="1" dirty="0"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– выполнение спасательных работ, совершение марш-броска, земляные работы (рытье траншей, котлованов).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207" y="2564947"/>
          <a:ext cx="8208936" cy="2521402"/>
        </p:xfrm>
        <a:graphic>
          <a:graphicData uri="http://schemas.openxmlformats.org/drawingml/2006/table">
            <a:tbl>
              <a:tblPr/>
              <a:tblGrid>
                <a:gridCol w="1976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3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3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1285"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индивидуальной зашиты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Температура воздуха, °С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 gridSpan="3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тяжести физической нагрузки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3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легкая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тяжелая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285">
                <a:tc rowSpan="3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Противогаз, защитная фильтрующая одежда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неограниченно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неограниченно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неограниченно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неограниченно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ч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ч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неограниченно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ч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 ч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288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Противогаз, общевойсковой защитный комплект или костюм Л-1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6-8 ч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4-5 ч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defRPr sz="27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5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Constant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3-5 ч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33533" marR="3353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348712" y="5372308"/>
            <a:ext cx="8425912" cy="8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4" tIns="45712" rIns="91424" bIns="45712" anchor="ctr">
            <a:spAutoFit/>
          </a:bodyPr>
          <a:lstStyle/>
          <a:p>
            <a:pPr indent="457124" algn="just" defTabSz="914247"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  <a:ea typeface="Calibri" pitchFamily="34" charset="0"/>
                <a:cs typeface="Times New Roman" pitchFamily="18" charset="0"/>
              </a:rPr>
              <a:t>Снимание средств защиты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</a:rPr>
              <a:t>производится на незараженной местности или вне зоны аварийных работ таким образом, чтобы исключить соприкосновение незащищенных частей тела и одежды с внешней стороной средства защиты.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18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0" t="9673" r="6258" b="14616"/>
          <a:stretch>
            <a:fillRect/>
          </a:stretch>
        </p:blipFill>
        <p:spPr bwMode="auto">
          <a:xfrm>
            <a:off x="539858" y="404133"/>
            <a:ext cx="2952427" cy="1728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207" y="2697898"/>
            <a:ext cx="8208936" cy="3539414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Медицинские средства индивидуальной защиты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– это медицинские препараты и материалы, предназначенные для предупреждения поражения или снижения эффекта воздействия поражающих факторов и применяемые в порядке само- и взаимопомощи. К ним относят пакет перевязочный индивидуальный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ИПП-1,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индивидуальный противохимический пакет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ИПП-11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, комплекс индивидуальный медицинский гражданской защиты (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КИМГЗ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).</a:t>
            </a:r>
          </a:p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Пакет перевязочный</a:t>
            </a:r>
            <a:r>
              <a:rPr lang="ru-RU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ИПП -1</a:t>
            </a:r>
            <a:r>
              <a:rPr lang="ru-RU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применяется для наложения первичных повязок на раны</a:t>
            </a:r>
          </a:p>
          <a:p>
            <a:pPr indent="457124" algn="just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Он состоит из бинта (шириной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10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см и длиной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7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м) и двух ватно-марлевых тампонов. Вскрывают пакет по надрезанному краю наружного чехла. Из складки бумажной оболочки достают булавку и временно прикалывают её на видном месте к одежде. Осторожно развёртывают бумажную оболочку, в одну руку берут конец бинта, к которому пришит ватно-марлевый тампон, в другую – скатанный бинт, и развёртывают его. 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1011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4173" y="3190340"/>
            <a:ext cx="8352295" cy="3046972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Комплекс индивидуальный медицинский гражданской защиты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(КИМГЗ)</a:t>
            </a:r>
            <a:r>
              <a:rPr lang="ru-RU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предназначен для оказания первой помощи (в порядке само- и взаимопомощи) при возникновении чрезвычайной ситуации в очагах поражения с целью предупреждения или максимального ослабления эффектов воздействия поражающих факторов химической, радиационной и биологической природы.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+mn-lt"/>
              <a:cs typeface="Times New Roman" pitchFamily="18" charset="0"/>
            </a:endParaRPr>
          </a:p>
          <a:p>
            <a:pPr indent="457124" algn="just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Для укладки вложений используется портативная сумка, которая представляет собой клапан, основной чехол, в который вставляется карман-подкладка, где предусмотрено четыре отделения для специальной укладки (кровоостанавливающие, дезинфицирующие салфетки, перевязочный пакет, жгут кровоостанавливающий, ротовой воздуховод), а также дополнительный отстегивающийся накладной карман-вкладыш с горизонтальными отделениями для вложения антидотов.</a:t>
            </a: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7239" r="3267" b="7089"/>
          <a:stretch>
            <a:fillRect/>
          </a:stretch>
        </p:blipFill>
        <p:spPr bwMode="auto">
          <a:xfrm>
            <a:off x="467533" y="364609"/>
            <a:ext cx="2664417" cy="2098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959" y="332015"/>
            <a:ext cx="2232161" cy="2160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466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" t="9442" r="7204" b="6859"/>
          <a:stretch>
            <a:fillRect/>
          </a:stretch>
        </p:blipFill>
        <p:spPr bwMode="auto">
          <a:xfrm>
            <a:off x="467532" y="332015"/>
            <a:ext cx="3456122" cy="2305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2"/>
          <p:cNvSpPr>
            <a:spLocks noChangeArrowheads="1"/>
          </p:cNvSpPr>
          <p:nvPr/>
        </p:nvSpPr>
        <p:spPr bwMode="auto">
          <a:xfrm>
            <a:off x="8963186" y="59332"/>
            <a:ext cx="184698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66886" y="2780928"/>
            <a:ext cx="8353586" cy="369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>
            <a:spAutoFit/>
          </a:bodyPr>
          <a:lstStyle>
            <a:lvl1pPr indent="549275" defTabSz="109855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985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9855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9855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9855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10985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10985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10985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10985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sz="1800" b="1" dirty="0">
                <a:solidFill>
                  <a:srgbClr val="7E9632"/>
                </a:solidFill>
                <a:latin typeface="+mn-lt"/>
                <a:ea typeface="Calibri" pitchFamily="34" charset="0"/>
                <a:cs typeface="Times New Roman" pitchFamily="18" charset="0"/>
              </a:rPr>
              <a:t>Индивидуальный противохимический пакет ИПП-11</a:t>
            </a:r>
            <a:r>
              <a:rPr lang="ru-RU" altLang="ru-RU" sz="1800" dirty="0">
                <a:solidFill>
                  <a:srgbClr val="7E9632"/>
                </a:solidFill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предназначен для защиты и дегазации открытых участков кожи от фосфорорганических ядовитых веществ</a:t>
            </a:r>
            <a:r>
              <a:rPr lang="ru-RU" altLang="ru-RU" sz="1800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. </a:t>
            </a:r>
          </a:p>
          <a:p>
            <a:pPr algn="just" eaLnBrk="1" hangingPunct="1"/>
            <a:r>
              <a:rPr lang="ru-RU" altLang="ru-RU" sz="1800" b="1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Представляет собой герметично заваренную оболочку из полимерного материала с вложенными в нее тампонами из нетканого материала, пропитанного по рецептуре «</a:t>
            </a:r>
            <a:r>
              <a:rPr lang="ru-RU" altLang="ru-RU" sz="1800" b="1" dirty="0" err="1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Ланглик</a:t>
            </a:r>
            <a:r>
              <a:rPr lang="ru-RU" altLang="ru-RU" sz="1800" b="1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». На швах оболочки имеются насечки для быстрого вскрытия пакета.</a:t>
            </a:r>
          </a:p>
          <a:p>
            <a:pPr algn="just"/>
            <a:r>
              <a:rPr lang="ru-RU" altLang="ru-RU" sz="1800" b="1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При использовании вскрыть пакет по насечке, достать тампон и равномерно обработать им открытые участки кожи (лицо, шею, кисти рук) и прилегающие к ним кромки одежды.</a:t>
            </a:r>
          </a:p>
          <a:p>
            <a:pPr algn="just"/>
            <a:r>
              <a:rPr lang="ru-RU" altLang="ru-RU" sz="1800" b="1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Обработку можно проводить в интервале температур от </a:t>
            </a:r>
            <a:r>
              <a:rPr lang="ru-RU" altLang="ru-RU" sz="1800" b="1" dirty="0">
                <a:solidFill>
                  <a:srgbClr val="7E9632"/>
                </a:solidFill>
                <a:latin typeface="+mn-lt"/>
                <a:ea typeface="Calibri" pitchFamily="34" charset="0"/>
                <a:cs typeface="Times New Roman" pitchFamily="18" charset="0"/>
              </a:rPr>
              <a:t>-20 </a:t>
            </a:r>
            <a:r>
              <a:rPr lang="ru-RU" altLang="ru-RU" sz="1800" b="1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до </a:t>
            </a:r>
            <a:r>
              <a:rPr lang="ru-RU" altLang="ru-RU" sz="1800" b="1" dirty="0">
                <a:solidFill>
                  <a:srgbClr val="7E9632"/>
                </a:solidFill>
                <a:latin typeface="+mn-lt"/>
                <a:ea typeface="Calibri" pitchFamily="34" charset="0"/>
                <a:cs typeface="Times New Roman" pitchFamily="18" charset="0"/>
              </a:rPr>
              <a:t>+50°</a:t>
            </a:r>
            <a:r>
              <a:rPr lang="ru-RU" altLang="ru-RU" sz="1800" b="1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С. При заблаговременном нанесении на кожу защитный эффект сохраняется в течение </a:t>
            </a:r>
            <a:r>
              <a:rPr lang="ru-RU" altLang="ru-RU" sz="1800" b="1" dirty="0">
                <a:solidFill>
                  <a:srgbClr val="7E9632"/>
                </a:solidFill>
                <a:latin typeface="+mn-lt"/>
                <a:ea typeface="Calibri" pitchFamily="34" charset="0"/>
                <a:cs typeface="Times New Roman" pitchFamily="18" charset="0"/>
              </a:rPr>
              <a:t>24</a:t>
            </a:r>
            <a:r>
              <a:rPr lang="ru-RU" altLang="ru-RU" sz="1800" b="1" dirty="0">
                <a:solidFill>
                  <a:srgbClr val="03495C"/>
                </a:solidFill>
                <a:latin typeface="+mn-lt"/>
                <a:ea typeface="Calibri" pitchFamily="34" charset="0"/>
                <a:cs typeface="Times New Roman" pitchFamily="18" charset="0"/>
              </a:rPr>
              <a:t> часов.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7703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2" y="404133"/>
            <a:ext cx="3168112" cy="2088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4173" y="2769906"/>
            <a:ext cx="8424620" cy="3539414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Простейшие средства защиты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органов дыхания используются, когда нет ни противогаза, ни респиратора, то есть средств защиты, изготовленных промышленностью. К таким средствам относятся ватно-марлевая повязка и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противопыльная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тканевая маска ПТМ. </a:t>
            </a:r>
          </a:p>
          <a:p>
            <a:pPr indent="457124" algn="just">
              <a:defRPr/>
            </a:pPr>
            <a:endParaRPr lang="ru-RU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Ватно-марлевая повязка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изготавливается следующим образом. Берут кусок марли длиной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100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см и шириной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50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см; в средней части куска на площади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30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x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20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см кладут ровный слой ваты толщиной примерно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2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см; свободные от ваты концы марли по всей длине куска с обеих сторон заворачивают, закрывая вату; концы марли (около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30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÷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35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см) с обеих сторон посредине разрезают ножницами, образуя две пары завязок; завязки закрепляют стежками ниток (обшивают). Если имеется марля, но нет ваты, можно изготовить марлевую повязку. Для этого вместо ваты на середину куска марли укладывают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5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÷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6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слоёв марли.</a:t>
            </a:r>
          </a:p>
          <a:p>
            <a:pPr algn="just"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692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3" y="332015"/>
            <a:ext cx="2663673" cy="2736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7533" y="3068412"/>
            <a:ext cx="8352295" cy="3939524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algn="just">
              <a:defRPr/>
            </a:pPr>
            <a:endParaRPr lang="ru-RU" sz="1400" b="1" i="1" dirty="0">
              <a:solidFill>
                <a:srgbClr val="C00000"/>
              </a:solidFill>
              <a:cs typeface="Times New Roman" pitchFamily="18" charset="0"/>
            </a:endParaRPr>
          </a:p>
          <a:p>
            <a:pPr indent="457124" algn="just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Противопыльная тканевая маска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 отличие от ватно-марлевой повязки, защищает и кожу лица, но сложнее в изготовлении.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ПТМ состоит из двух основных частей — корпуса и крепления.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В корпусе маски имеются смотровые отверстия, в которые вставляются пластины из плексигласа, целлулоида или какого-либо другого прозрачного материала. Корпус и крепление маски изготавливаются как из новых материалов, так и из поношенных текстильных изделий. Корпус маски изготавливается из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4÷5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слоев ткани, причем верхние из неплотной ткани (бязь, хлопчатобумажное или трикотажное полотно и т. д.), а внутренние – из более плотных тканей (бумазея, фланель, байка и т. д.). Крепление маски изготавливают из одного слоя любой ткани. </a:t>
            </a:r>
          </a:p>
          <a:p>
            <a:pPr indent="457124" algn="just"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Следует помнить, что от ОВ и многих АХОВ простейшие средства не защищают. </a:t>
            </a:r>
          </a:p>
          <a:p>
            <a:pPr algn="just">
              <a:defRPr/>
            </a:pPr>
            <a:r>
              <a:rPr lang="ru-RU" dirty="0">
                <a:latin typeface="+mn-lt"/>
                <a:cs typeface="Times New Roman" pitchFamily="18" charset="0"/>
              </a:rPr>
              <a:t>	</a:t>
            </a:r>
          </a:p>
          <a:p>
            <a:pPr algn="just">
              <a:defRPr/>
            </a:pPr>
            <a:endParaRPr lang="ru-RU" sz="1400" dirty="0">
              <a:cs typeface="Times New Roman" pitchFamily="18" charset="0"/>
            </a:endParaRPr>
          </a:p>
          <a:p>
            <a:pPr algn="just">
              <a:defRPr/>
            </a:pPr>
            <a:endParaRPr lang="ru-RU" sz="1400" dirty="0">
              <a:cs typeface="Times New Roman" pitchFamily="18" charset="0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13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2249852"/>
            <a:ext cx="633670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Изучаемые вопросы: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800" b="1" dirty="0">
                <a:latin typeface="+mn-lt"/>
              </a:rPr>
              <a:t>Эвакуация и рассредоточение.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800" b="1" dirty="0">
                <a:latin typeface="+mn-lt"/>
              </a:rPr>
              <a:t> Защита населения путем эвакуации.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800" b="1" dirty="0">
                <a:latin typeface="+mn-lt"/>
              </a:rPr>
              <a:t>Принципы и способы эвакуации.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800" b="1" dirty="0">
                <a:latin typeface="+mn-lt"/>
              </a:rPr>
              <a:t> Порядок проведения эвакуации.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800" b="1" dirty="0">
                <a:latin typeface="+mn-lt"/>
              </a:rPr>
              <a:t>Безопасные районы.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8640"/>
            <a:ext cx="3024336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832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23" y="1580599"/>
            <a:ext cx="3362697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03" y="1580599"/>
            <a:ext cx="3816424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1190" y="4100879"/>
            <a:ext cx="85472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b="1" dirty="0"/>
              <a:t>	</a:t>
            </a:r>
            <a:r>
              <a:rPr lang="ru-RU" altLang="ru-RU" sz="1800" b="1" dirty="0">
                <a:latin typeface="+mn-lt"/>
              </a:rPr>
              <a:t>Эвакуация</a:t>
            </a:r>
            <a:r>
              <a:rPr lang="ru-RU" altLang="ru-RU" sz="1800" dirty="0">
                <a:latin typeface="+mn-lt"/>
              </a:rPr>
              <a:t> населения, материальных и культурных ценностей – это комплекс мероприятий по организованному вывозу (выводу) населения, материальных и культурных ценностей  </a:t>
            </a:r>
            <a:r>
              <a:rPr lang="ru-RU" alt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из зон возможных опасностей </a:t>
            </a:r>
            <a:r>
              <a:rPr lang="ru-RU" altLang="ru-RU" sz="1800" dirty="0">
                <a:latin typeface="+mn-lt"/>
              </a:rPr>
              <a:t>и их размещение в безопасных районах.</a:t>
            </a:r>
            <a:r>
              <a:rPr lang="ru-RU" sz="1800" dirty="0">
                <a:latin typeface="+mn-lt"/>
              </a:rPr>
              <a:t> 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702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88640"/>
            <a:ext cx="4763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0099"/>
                </a:solidFill>
                <a:latin typeface="+mj-lt"/>
              </a:rPr>
              <a:t>ЭВАКУАЦИЯ И РАССРЕДОТОЧЕНИЕ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965041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b="1" dirty="0"/>
              <a:t>	</a:t>
            </a:r>
            <a:r>
              <a:rPr lang="ru-RU" altLang="ru-RU" sz="1800" b="1" dirty="0">
                <a:latin typeface="+mn-lt"/>
              </a:rPr>
              <a:t>Эвакуация</a:t>
            </a:r>
            <a:r>
              <a:rPr lang="ru-RU" altLang="ru-RU" sz="1800" dirty="0">
                <a:latin typeface="+mn-lt"/>
              </a:rPr>
              <a:t> населения, материальных и культурных ценностей – это комплекс мероприятий по организованному вывозу (выводу) населения, материальных и культурных ценностей  </a:t>
            </a:r>
            <a:r>
              <a:rPr lang="ru-RU" alt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из зон возможных опасностей </a:t>
            </a:r>
            <a:r>
              <a:rPr lang="ru-RU" altLang="ru-RU" sz="1800" dirty="0">
                <a:latin typeface="+mn-lt"/>
              </a:rPr>
              <a:t>и их размещение в безопасных районах.</a:t>
            </a:r>
            <a:r>
              <a:rPr lang="ru-RU" sz="1800" dirty="0">
                <a:latin typeface="+mn-lt"/>
              </a:rPr>
              <a:t> </a:t>
            </a:r>
          </a:p>
          <a:p>
            <a:pPr algn="just"/>
            <a:r>
              <a:rPr lang="ru-RU" sz="1800" dirty="0">
                <a:latin typeface="+mn-lt"/>
              </a:rPr>
              <a:t>	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Зона возможных опасностей </a:t>
            </a:r>
            <a:r>
              <a:rPr lang="ru-RU" sz="1800" dirty="0">
                <a:latin typeface="+mn-lt"/>
              </a:rPr>
              <a:t>– зона возможных сильных разрушений, возможного радиоактивного заражения, химического и биологического загрязнения, возможного катастрофического затопления при разрушении гидротехнических сооружений в пределах 4-часового </a:t>
            </a:r>
            <a:r>
              <a:rPr lang="ru-RU" sz="1800" dirty="0" err="1">
                <a:latin typeface="+mn-lt"/>
              </a:rPr>
              <a:t>добегания</a:t>
            </a:r>
            <a:r>
              <a:rPr lang="ru-RU" sz="1800" dirty="0">
                <a:latin typeface="+mn-lt"/>
              </a:rPr>
              <a:t> волны прорыва.</a:t>
            </a:r>
          </a:p>
          <a:p>
            <a:pPr algn="just"/>
            <a:r>
              <a:rPr lang="ru-RU" sz="1800" dirty="0">
                <a:latin typeface="+mn-lt"/>
              </a:rPr>
              <a:t>	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Безопасный район</a:t>
            </a:r>
            <a:r>
              <a:rPr lang="ru-RU" sz="1800" dirty="0">
                <a:latin typeface="+mn-lt"/>
              </a:rPr>
              <a:t> - территория, расположенная вне зон возможных опасностей, зон возможных разрушений и подготовленная для жизнеобеспечения местного и эвакуированного населения, а также для размещения и хранения материальных и культурных ценностей.</a:t>
            </a:r>
          </a:p>
          <a:p>
            <a:pPr algn="just"/>
            <a:r>
              <a:rPr lang="ru-RU" sz="1800" dirty="0">
                <a:latin typeface="+mn-lt"/>
              </a:rPr>
              <a:t>	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Зона возможных сильных разр</a:t>
            </a:r>
            <a:r>
              <a:rPr lang="ru-RU" sz="1800" dirty="0">
                <a:latin typeface="+mn-lt"/>
              </a:rPr>
              <a:t>ушений – территория, в пределах которой в результате воздействия обычных средств поражения здания и сооружения могут получить полные и сильные разрушения.</a:t>
            </a:r>
          </a:p>
          <a:p>
            <a:pPr algn="just"/>
            <a:r>
              <a:rPr lang="ru-RU" sz="1800" dirty="0">
                <a:latin typeface="+mn-lt"/>
              </a:rPr>
              <a:t>	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Зона возможных разрушений </a:t>
            </a:r>
            <a:r>
              <a:rPr lang="ru-RU" sz="1800" dirty="0">
                <a:latin typeface="+mn-lt"/>
              </a:rPr>
              <a:t>– территория, в пределах которой в результате воздействия обычных средств поражения здания и сооружения могут получить средние и слабые разрушения со снижением их эксплуатационной пригодности.</a:t>
            </a:r>
            <a:endParaRPr lang="ru-RU" altLang="ru-RU" sz="1400" dirty="0">
              <a:latin typeface="+mn-lt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719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лок-схема: документ 14"/>
          <p:cNvSpPr/>
          <p:nvPr/>
        </p:nvSpPr>
        <p:spPr>
          <a:xfrm>
            <a:off x="5000628" y="1214422"/>
            <a:ext cx="3714776" cy="2357454"/>
          </a:xfrm>
          <a:prstGeom prst="flowChartDocument">
            <a:avLst/>
          </a:prstGeom>
          <a:solidFill>
            <a:srgbClr val="00DFDA"/>
          </a:solidFill>
          <a:ln>
            <a:solidFill>
              <a:srgbClr val="990033"/>
            </a:solidFill>
          </a:ln>
          <a:effectLst>
            <a:outerShdw blurRad="177800" dist="152400" dir="18900000" algn="bl" rotWithShape="0">
              <a:schemeClr val="accent2">
                <a:lumMod val="75000"/>
                <a:alpha val="56000"/>
              </a:scheme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endParaRPr lang="ru-RU" sz="2000" b="1" dirty="0">
              <a:ln>
                <a:solidFill>
                  <a:srgbClr val="6600CC"/>
                </a:solidFill>
              </a:ln>
              <a:solidFill>
                <a:srgbClr val="C00000"/>
              </a:solidFill>
              <a:latin typeface="Arial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endParaRPr lang="ru-RU" sz="2000" b="1" dirty="0">
              <a:ln>
                <a:solidFill>
                  <a:srgbClr val="6600CC"/>
                </a:solidFill>
              </a:ln>
              <a:solidFill>
                <a:srgbClr val="C00000"/>
              </a:solidFill>
              <a:latin typeface="Arial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ln>
                  <a:solidFill>
                    <a:srgbClr val="6600CC"/>
                  </a:solidFill>
                </a:ln>
                <a:solidFill>
                  <a:srgbClr val="C00000"/>
                </a:solidFill>
                <a:latin typeface="Arial" charset="0"/>
              </a:rPr>
              <a:t>Федеральный  закон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ln>
                  <a:solidFill>
                    <a:srgbClr val="6600CC"/>
                  </a:solidFill>
                </a:ln>
                <a:solidFill>
                  <a:srgbClr val="C00000"/>
                </a:solidFill>
                <a:latin typeface="Arial" charset="0"/>
              </a:rPr>
              <a:t>«О гражданской обороне»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ln>
                  <a:solidFill>
                    <a:srgbClr val="660066"/>
                  </a:solidFill>
                </a:ln>
                <a:solidFill>
                  <a:srgbClr val="FFFF2F"/>
                </a:solidFill>
                <a:latin typeface="Arial" charset="0"/>
              </a:rPr>
              <a:t>от  12.02.1998г. № 28-ФЗ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Arial" charset="0"/>
              </a:rPr>
              <a:t>    с изменениями и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Arial" charset="0"/>
              </a:rPr>
              <a:t>    дополнениями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endParaRPr lang="ru-RU" sz="2000" b="1" dirty="0">
              <a:ln>
                <a:solidFill>
                  <a:srgbClr val="C00000"/>
                </a:solidFill>
              </a:ln>
              <a:latin typeface="Arial" charset="0"/>
            </a:endParaRPr>
          </a:p>
        </p:txBody>
      </p:sp>
      <p:grpSp>
        <p:nvGrpSpPr>
          <p:cNvPr id="2" name="Группа 34"/>
          <p:cNvGrpSpPr/>
          <p:nvPr/>
        </p:nvGrpSpPr>
        <p:grpSpPr>
          <a:xfrm>
            <a:off x="1857356" y="214290"/>
            <a:ext cx="3714776" cy="785818"/>
            <a:chOff x="1857356" y="214290"/>
            <a:chExt cx="3714776" cy="785818"/>
          </a:xfrm>
        </p:grpSpPr>
        <p:sp>
          <p:nvSpPr>
            <p:cNvPr id="7" name="Выгнутая вверх стрелка 6"/>
            <p:cNvSpPr/>
            <p:nvPr/>
          </p:nvSpPr>
          <p:spPr>
            <a:xfrm flipH="1">
              <a:off x="1857356" y="214290"/>
              <a:ext cx="3714776" cy="785818"/>
            </a:xfrm>
            <a:prstGeom prst="curvedDown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2166932" y="571480"/>
              <a:ext cx="30956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/>
                <a:t> 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о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п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р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е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д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е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л я е т</a:t>
              </a:r>
            </a:p>
          </p:txBody>
        </p:sp>
      </p:grpSp>
      <p:sp>
        <p:nvSpPr>
          <p:cNvPr id="27" name="Скругленный прямоугольник 26"/>
          <p:cNvSpPr/>
          <p:nvPr/>
        </p:nvSpPr>
        <p:spPr>
          <a:xfrm>
            <a:off x="750067" y="1285860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20000">
                <a:srgbClr val="FFFF66"/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8100">
            <a:solidFill>
              <a:srgbClr val="074277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Основные понятия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50067" y="2214554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5DFFFF">
                  <a:tint val="44500"/>
                  <a:satMod val="160000"/>
                </a:srgbClr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074277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Задачи  </a:t>
            </a: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в области  ГО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50067" y="3143248"/>
            <a:ext cx="3500462" cy="785818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FFE7FF"/>
              </a:gs>
              <a:gs pos="100000">
                <a:srgbClr val="5DFFFF">
                  <a:tint val="23500"/>
                  <a:satMod val="160000"/>
                </a:srgbClr>
              </a:gs>
            </a:gsLst>
            <a:lin ang="13500000" scaled="1"/>
            <a:tileRect/>
          </a:gradFill>
          <a:ln w="38100">
            <a:solidFill>
              <a:srgbClr val="074277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Принципы</a:t>
            </a: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  организации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и ведения  ГО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88000" y="4077072"/>
            <a:ext cx="4572032" cy="2571768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11000">
                <a:srgbClr val="FFFF00">
                  <a:alpha val="39000"/>
                </a:srgbClr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074277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Полномочия органов </a:t>
            </a: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государственной власти РФ, </a:t>
            </a:r>
          </a:p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органов исполнительной власти субъектов РФ, </a:t>
            </a:r>
          </a:p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органов местного самоуправления и организаций</a:t>
            </a:r>
          </a:p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в области  ГО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393537" y="3929066"/>
            <a:ext cx="3500462" cy="785818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5DFFFF">
                  <a:tint val="44500"/>
                  <a:satMod val="160000"/>
                </a:srgbClr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074277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Права и обязанности </a:t>
            </a: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граждан в области  ГО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393537" y="5036355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FFE7FF"/>
              </a:gs>
              <a:gs pos="100000">
                <a:srgbClr val="5DFFFF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074277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Руководство  </a:t>
            </a: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ГО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393537" y="6000768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FFFF66"/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74277"/>
            </a:solidFill>
          </a:ln>
          <a:effectLst>
            <a:glow rad="101600">
              <a:srgbClr val="FF00FF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Силы  </a:t>
            </a: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ГО 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0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804" y="3212976"/>
            <a:ext cx="3237942" cy="2437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2695575" cy="1809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916832"/>
            <a:ext cx="65527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Безопасный район</a:t>
            </a:r>
            <a:r>
              <a:rPr lang="ru-RU" sz="1800" dirty="0">
                <a:latin typeface="+mn-lt"/>
              </a:rPr>
              <a:t> - территория, расположенная вне зон возможных опасностей, зон возможных разрушений и подготовленная для жизнеобеспечения местного и эвакуированного населения, а также для размещения и хранения материальных и культурных ценностей.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501008"/>
            <a:ext cx="56166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FF0000"/>
                </a:solidFill>
                <a:latin typeface="+mn-lt"/>
              </a:rPr>
              <a:t>Работники организаций, продолжающих работу в зонах возможных опасностей, подлежат рассредоточению.</a:t>
            </a:r>
          </a:p>
          <a:p>
            <a:pPr algn="just"/>
            <a:r>
              <a:rPr lang="ru-RU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Рассредоточение</a:t>
            </a:r>
            <a:r>
              <a:rPr lang="ru-RU" sz="1800" dirty="0">
                <a:solidFill>
                  <a:srgbClr val="000099"/>
                </a:solidFill>
                <a:latin typeface="+mn-lt"/>
              </a:rPr>
              <a:t> - комплекс мероприятий по организованному вывозу (выводу) из зон возможных опасностей и размещению в безопасных районах для проживания и отдыха рабочих смен организаций, продолжающих производственную деятельность в этих зонах, не занятых непосредственно в производственной деятельности. 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702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404664"/>
            <a:ext cx="5217134" cy="646331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ПРИНЦИПЫ И СПОСОБЫ ЭВАКУАЦИИ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088732"/>
            <a:ext cx="835292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dirty="0"/>
              <a:t>	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Эвакуация, рассредоточение работников организаций планируются заблаговременно в мирное время и осуществляются по территориально-производственному принципу, в соответствии с которым:</a:t>
            </a:r>
          </a:p>
          <a:p>
            <a:pPr algn="just"/>
            <a:r>
              <a:rPr lang="ru-RU" dirty="0">
                <a:latin typeface="+mn-lt"/>
              </a:rPr>
              <a:t>	- эвакуация работников организаций, переносящих производственную деятельность в безопасные районы, рассредоточение работников организаций, а также эвакуация неработающих членов семей указанных работников организуются и проводятся соответствующими должностными лицами организаций;</a:t>
            </a:r>
          </a:p>
          <a:p>
            <a:pPr algn="just"/>
            <a:r>
              <a:rPr lang="ru-RU" dirty="0">
                <a:latin typeface="+mn-lt"/>
              </a:rPr>
              <a:t>	- эвакуация остального населения организуется по месту жительства должностными лицами соответствующих органов местного самоуправления.</a:t>
            </a:r>
          </a:p>
          <a:p>
            <a:pPr algn="just"/>
            <a:r>
              <a:rPr lang="ru-RU" altLang="ru-RU" dirty="0">
                <a:latin typeface="+mn-lt"/>
              </a:rPr>
              <a:t>	Дети обычно эвакуируются вместе с родителями, но в особых случаях образовательные учреждения и детские сады вывозятся самостоятельно. При этом необходимо принимать во внимание, что в соответствии с положениями Женевской конвенции "О защите гражданского населения во время войны" от 12 августа 1949 года защитные зоны для населения, не участвующего в военных действиях, и в первую очередь для детей, матерей, стариков и больных, могут создаваться в качестве признанных международным правом зон безопасности, </a:t>
            </a:r>
            <a:r>
              <a:rPr lang="ru-RU" altLang="ru-RU" b="1" dirty="0">
                <a:latin typeface="+mn-lt"/>
              </a:rPr>
              <a:t>которые ни при каких обстоятельствах не должны подвергаться нападению.</a:t>
            </a:r>
            <a:r>
              <a:rPr lang="ru-RU" dirty="0">
                <a:latin typeface="+mn-lt"/>
              </a:rPr>
              <a:t> </a:t>
            </a:r>
          </a:p>
          <a:p>
            <a:pPr algn="just"/>
            <a:r>
              <a:rPr lang="ru-RU" dirty="0">
                <a:latin typeface="+mn-lt"/>
              </a:rPr>
              <a:t>	Безопасные районы для размещения населения, размещения и хранения материальных и культурных ценностей определяются заблаговременно в мирное время по согласованию с органами исполнительной власти субъектов Российской Федерации, органами местного самоуправления, органами, осуществляющими управление гражданской обороной, и органами военного управления.</a:t>
            </a:r>
          </a:p>
          <a:p>
            <a:pPr marL="0" indent="0" algn="just">
              <a:buNone/>
            </a:pPr>
            <a:endParaRPr lang="ru-RU" altLang="ru-RU" sz="1400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827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44824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altLang="ru-RU" b="1" dirty="0"/>
              <a:t>	</a:t>
            </a: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ЭВАКУАЦИЯ </a:t>
            </a:r>
            <a:r>
              <a:rPr lang="ru-RU" altLang="ru-RU" sz="1800" dirty="0">
                <a:latin typeface="+mn-lt"/>
              </a:rPr>
              <a:t>не носит всеобщий характер. Она осуществляется локально в безопасные районы из зон возможных опасностей (</a:t>
            </a:r>
            <a:r>
              <a:rPr lang="ru-RU" altLang="ru-RU" sz="18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из зон возможных сильных разрушений, зон возможного радиоактивного загрязнения, зон возможного химического заражения и возможного катастрофического затопления (зон эвакуации) при поражении потенциально опасных объектов и возникновении чрезвычайных ситуаций</a:t>
            </a:r>
            <a:r>
              <a:rPr lang="ru-RU" altLang="ru-RU" sz="1800" dirty="0">
                <a:latin typeface="+mn-lt"/>
              </a:rPr>
              <a:t>), а не масштабно - из городов, отнесенных к группам по гражданской обороне.</a:t>
            </a:r>
          </a:p>
          <a:p>
            <a:pPr marL="0" indent="0" algn="just">
              <a:buNone/>
            </a:pPr>
            <a:r>
              <a:rPr lang="ru-RU" altLang="ru-RU" sz="1800" dirty="0">
                <a:latin typeface="+mn-lt"/>
              </a:rPr>
              <a:t>	Следует отметить, что в условиях возникновения чрезвычайной ситуации особое значение приобретают сроки эвакуации. Для их уменьшения применяют комбинированный способ. Он предусматривает как вывоз населения автомобильным, железнодорожным, водным транспортом, так и массовый вывод в пешем порядке.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71199" y="1196752"/>
            <a:ext cx="15456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altLang="ru-RU" sz="1400" b="1" dirty="0">
                <a:solidFill>
                  <a:prstClr val="black"/>
                </a:solidFill>
                <a:latin typeface="+mn-lt"/>
              </a:rPr>
              <a:t>ПРОДОЛЖЕНИЕ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3973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2481" y="441240"/>
            <a:ext cx="84249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altLang="ru-RU" sz="1400" dirty="0"/>
              <a:t>	</a:t>
            </a:r>
            <a:r>
              <a:rPr lang="ru-RU" altLang="ru-RU" dirty="0">
                <a:latin typeface="+mj-lt"/>
              </a:rPr>
              <a:t>ЭВАКУАЦИЯ МОЖЕТ БЫТЬ </a:t>
            </a:r>
            <a:r>
              <a:rPr lang="ru-RU" altLang="ru-RU" b="1" dirty="0">
                <a:latin typeface="+mj-lt"/>
              </a:rPr>
              <a:t>ОБЩЕЙ</a:t>
            </a:r>
            <a:r>
              <a:rPr lang="ru-RU" altLang="ru-RU" dirty="0">
                <a:latin typeface="+mj-lt"/>
              </a:rPr>
              <a:t> ИЛИ </a:t>
            </a:r>
            <a:r>
              <a:rPr lang="ru-RU" altLang="ru-RU" b="1" dirty="0">
                <a:latin typeface="+mj-lt"/>
              </a:rPr>
              <a:t>ЧАСТИЧНОЙ </a:t>
            </a:r>
          </a:p>
          <a:p>
            <a:pPr marL="0" indent="0" algn="just">
              <a:buNone/>
            </a:pPr>
            <a:r>
              <a:rPr lang="ru-RU" altLang="ru-RU" sz="1400" dirty="0"/>
              <a:t>	</a:t>
            </a:r>
          </a:p>
          <a:p>
            <a:pPr marL="0" indent="0" algn="just">
              <a:buNone/>
            </a:pPr>
            <a:r>
              <a:rPr lang="ru-RU" altLang="ru-RU" sz="1400" dirty="0">
                <a:latin typeface="+mn-lt"/>
              </a:rPr>
              <a:t>При </a:t>
            </a:r>
            <a:r>
              <a:rPr lang="ru-RU" altLang="ru-RU" sz="1400" b="1" dirty="0">
                <a:latin typeface="+mn-lt"/>
              </a:rPr>
              <a:t>общей эвакуации</a:t>
            </a:r>
            <a:r>
              <a:rPr lang="ru-RU" altLang="ru-RU" sz="1400" dirty="0">
                <a:latin typeface="+mn-lt"/>
              </a:rPr>
              <a:t> из зоны чрезвычайной ситуации или военных конфликтов выводятся все категории населения. </a:t>
            </a:r>
          </a:p>
          <a:p>
            <a:pPr marL="0" indent="0" algn="just">
              <a:buNone/>
            </a:pPr>
            <a:r>
              <a:rPr lang="ru-RU" altLang="ru-RU" sz="1400" b="1" dirty="0">
                <a:latin typeface="+mn-lt"/>
              </a:rPr>
              <a:t>	Частичная эвакуация</a:t>
            </a:r>
            <a:r>
              <a:rPr lang="ru-RU" altLang="ru-RU" sz="1400" dirty="0">
                <a:latin typeface="+mn-lt"/>
              </a:rPr>
              <a:t> ограничивается выведением из зоны только нетрудоспособного населения и несовершеннолетних детей.</a:t>
            </a:r>
          </a:p>
          <a:p>
            <a:pPr marL="0" indent="0" algn="just">
              <a:buNone/>
            </a:pPr>
            <a:r>
              <a:rPr lang="ru-RU" altLang="ru-RU" sz="1400" dirty="0">
                <a:latin typeface="+mn-lt"/>
              </a:rPr>
              <a:t>	В зависимости от распространения зоны военных конфликтов или чрезвычайной ситуации эвакуацию можно дифференцировать на локальную, местную и региональную. </a:t>
            </a:r>
          </a:p>
          <a:p>
            <a:pPr marL="0" indent="0" algn="just">
              <a:buNone/>
            </a:pPr>
            <a:r>
              <a:rPr lang="ru-RU" altLang="ru-RU" sz="1400" dirty="0">
                <a:latin typeface="+mn-lt"/>
              </a:rPr>
              <a:t>	При </a:t>
            </a:r>
            <a:r>
              <a:rPr lang="ru-RU" altLang="ru-RU" sz="1400" b="1" dirty="0">
                <a:latin typeface="+mn-lt"/>
              </a:rPr>
              <a:t>локальной эвакуации</a:t>
            </a:r>
            <a:r>
              <a:rPr lang="ru-RU" altLang="ru-RU" sz="1400" dirty="0">
                <a:latin typeface="+mn-lt"/>
              </a:rPr>
              <a:t> зона чрезвычайной ситуации или военных конфликтов охватывает только территорию отдельных городских микрорайонов или сельских поселков. Численность эвакуируемого населения в такой ситуации, как правило, не превышает нескольких тысяч человек. Население может размещаться в иных (безопасных) районах города.</a:t>
            </a:r>
          </a:p>
          <a:p>
            <a:pPr marL="0" indent="0" algn="just">
              <a:buNone/>
            </a:pPr>
            <a:r>
              <a:rPr lang="ru-RU" altLang="ru-RU" sz="1400" b="1" dirty="0">
                <a:latin typeface="+mn-lt"/>
              </a:rPr>
              <a:t>	Местная эвакуация</a:t>
            </a:r>
            <a:r>
              <a:rPr lang="ru-RU" altLang="ru-RU" sz="1400" dirty="0">
                <a:latin typeface="+mn-lt"/>
              </a:rPr>
              <a:t> производится, когда поражающие факторы распространяются на несколько районов города, небольшие и средние города или на несколько сельских населенных пунктов (на сельские районы). Количество эвакуируемых может достигать нескольких десятков тысяч человек.</a:t>
            </a:r>
          </a:p>
          <a:p>
            <a:pPr marL="0" indent="0" algn="just">
              <a:buNone/>
            </a:pPr>
            <a:r>
              <a:rPr lang="ru-RU" altLang="ru-RU" sz="1400" b="1" dirty="0">
                <a:latin typeface="+mn-lt"/>
              </a:rPr>
              <a:t>	Региональная эвакуация</a:t>
            </a:r>
            <a:r>
              <a:rPr lang="ru-RU" altLang="ru-RU" sz="1400" dirty="0">
                <a:latin typeface="+mn-lt"/>
              </a:rPr>
              <a:t> может применяться при крупных техногенных катастрофах (например, Чернобыльская катастрофа) и в иных случаях при распространении опасной зоны на большие площади, охватывающие территории одного или нескольких регионов с большой плотностью населения.</a:t>
            </a:r>
          </a:p>
          <a:p>
            <a:pPr marL="0" indent="0" algn="just">
              <a:buNone/>
            </a:pPr>
            <a:r>
              <a:rPr lang="ru-RU" altLang="ru-RU" sz="1400" dirty="0">
                <a:latin typeface="+mn-lt"/>
              </a:rPr>
              <a:t>	В зависимости от срочности и периода производства эвакуация может быть заблаговременной или экстренной. Экстренная эвакуация производится в случае наступления чрезвычайной ситуации или военных конфликтов, когда опасные факторы уже начали действовать или имеется реальная опасность скорейшего их наступления. Заблаговременная эвакуация производится с целью удаления населения с территорий, на которых в скором времени, возможно, начало военных конфликтов или развитие чрезвычайной ситуации.</a:t>
            </a:r>
          </a:p>
          <a:p>
            <a:pPr marL="0" indent="0" algn="just">
              <a:buNone/>
            </a:pPr>
            <a:r>
              <a:rPr lang="ru-RU" altLang="ru-RU" sz="1400" dirty="0"/>
              <a:t>	</a:t>
            </a:r>
            <a:endParaRPr lang="ru-RU" sz="1400" dirty="0"/>
          </a:p>
        </p:txBody>
      </p:sp>
      <p:sp>
        <p:nvSpPr>
          <p:cNvPr id="3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133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6480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251520" y="2420888"/>
            <a:ext cx="6118448" cy="18276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ВВОДНЫЙ ИНСТРУКТАЖ ПО ГРАЖДАНСКОЙ ОБОРОНЕ </a:t>
            </a:r>
            <a:r>
              <a:rPr lang="ru-RU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ЗАКОНЧЕН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8640"/>
            <a:ext cx="3024336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0995" y="5301208"/>
            <a:ext cx="3024336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914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кругленный прямоугольник 28"/>
          <p:cNvSpPr/>
          <p:nvPr/>
        </p:nvSpPr>
        <p:spPr>
          <a:xfrm>
            <a:off x="750067" y="3075230"/>
            <a:ext cx="3500462" cy="785818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FFE7FF"/>
              </a:gs>
              <a:gs pos="100000">
                <a:srgbClr val="5DFFFF">
                  <a:tint val="23500"/>
                  <a:satMod val="160000"/>
                </a:srgbClr>
              </a:gs>
            </a:gsLst>
            <a:lin ang="13500000" scaled="1"/>
            <a:tileRect/>
          </a:gradFill>
          <a:ln w="38100">
            <a:solidFill>
              <a:srgbClr val="074277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Принципы</a:t>
            </a: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  организации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и ведения  ГО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71472" y="647011"/>
            <a:ext cx="3857652" cy="2210485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bg1">
                  <a:lumMod val="85000"/>
                </a:schemeClr>
              </a:gs>
              <a:gs pos="100000">
                <a:srgbClr val="FFFF99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>
            <a:glow rad="101600">
              <a:srgbClr val="094275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FF0000"/>
                </a:solidFill>
                <a:latin typeface="Arial" charset="0"/>
              </a:rPr>
              <a:t>Организация и ведение ГО </a:t>
            </a:r>
            <a:r>
              <a:rPr lang="ru-RU" sz="1900" b="1" dirty="0">
                <a:latin typeface="Arial" charset="0"/>
              </a:rPr>
              <a:t>является одним из </a:t>
            </a:r>
            <a:r>
              <a:rPr lang="ru-RU" sz="1900" b="1" dirty="0">
                <a:solidFill>
                  <a:srgbClr val="C00000"/>
                </a:solidFill>
                <a:latin typeface="Arial" charset="0"/>
              </a:rPr>
              <a:t>важнейших функций </a:t>
            </a:r>
            <a:r>
              <a:rPr lang="ru-RU" sz="1900" b="1" dirty="0">
                <a:latin typeface="Arial" charset="0"/>
              </a:rPr>
              <a:t>государства, составными частями оборонного строительства, обеспечения безопасности государства</a:t>
            </a:r>
          </a:p>
        </p:txBody>
      </p:sp>
      <p:sp>
        <p:nvSpPr>
          <p:cNvPr id="14" name="Овал 13"/>
          <p:cNvSpPr/>
          <p:nvPr/>
        </p:nvSpPr>
        <p:spPr>
          <a:xfrm>
            <a:off x="257220" y="908720"/>
            <a:ext cx="714380" cy="714380"/>
          </a:xfrm>
          <a:prstGeom prst="ellipse">
            <a:avLst/>
          </a:prstGeom>
          <a:solidFill>
            <a:srgbClr val="07949B"/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714876" y="772830"/>
            <a:ext cx="4113211" cy="3016210"/>
          </a:xfrm>
          <a:prstGeom prst="rect">
            <a:avLst/>
          </a:prstGeom>
          <a:gradFill>
            <a:gsLst>
              <a:gs pos="0">
                <a:srgbClr val="FFFF99"/>
              </a:gs>
              <a:gs pos="82000">
                <a:srgbClr val="FFDDDD"/>
              </a:gs>
              <a:gs pos="100000">
                <a:srgbClr val="FFFF99"/>
              </a:gs>
            </a:gsLst>
            <a:path path="circle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glow rad="139700">
              <a:srgbClr val="3333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FF0000"/>
                </a:solidFill>
                <a:latin typeface="Arial" charset="0"/>
              </a:rPr>
              <a:t>Подготовка государства к ведению ГО </a:t>
            </a:r>
            <a:r>
              <a:rPr lang="ru-RU" sz="1900" b="1" dirty="0">
                <a:latin typeface="Arial" charset="0"/>
              </a:rPr>
              <a:t>осуществляется </a:t>
            </a:r>
            <a:r>
              <a:rPr lang="ru-RU" sz="1900" b="1" dirty="0">
                <a:solidFill>
                  <a:srgbClr val="C00000"/>
                </a:solidFill>
                <a:latin typeface="Arial" charset="0"/>
              </a:rPr>
              <a:t>заблаговременно в мирное время </a:t>
            </a:r>
            <a:r>
              <a:rPr lang="ru-RU" sz="1900" b="1" dirty="0">
                <a:latin typeface="Arial" charset="0"/>
              </a:rPr>
              <a:t>с учетом развития ВВТ и средств защиты населения от опасностей, возникающих при военных конфликтах или вследствие этих конфликтов, а также </a:t>
            </a:r>
            <a:r>
              <a:rPr lang="ru-RU" sz="1900" b="1" dirty="0">
                <a:solidFill>
                  <a:srgbClr val="C00000"/>
                </a:solidFill>
                <a:latin typeface="Arial" charset="0"/>
              </a:rPr>
              <a:t>при</a:t>
            </a:r>
            <a:r>
              <a:rPr lang="ru-RU" sz="1900" b="1" dirty="0">
                <a:latin typeface="Arial" charset="0"/>
              </a:rPr>
              <a:t> </a:t>
            </a:r>
            <a:r>
              <a:rPr lang="ru-RU" sz="1900" b="1" dirty="0">
                <a:solidFill>
                  <a:srgbClr val="C00000"/>
                </a:solidFill>
                <a:latin typeface="Arial" charset="0"/>
              </a:rPr>
              <a:t>ЧС природного и техногенного характера</a:t>
            </a:r>
          </a:p>
        </p:txBody>
      </p:sp>
      <p:sp>
        <p:nvSpPr>
          <p:cNvPr id="17" name="Овал 16"/>
          <p:cNvSpPr/>
          <p:nvPr/>
        </p:nvSpPr>
        <p:spPr>
          <a:xfrm>
            <a:off x="4429124" y="415640"/>
            <a:ext cx="714380" cy="714380"/>
          </a:xfrm>
          <a:prstGeom prst="ellipse">
            <a:avLst/>
          </a:prstGeom>
          <a:solidFill>
            <a:srgbClr val="07949B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32018" y="4149080"/>
            <a:ext cx="6072230" cy="2431435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FFF"/>
              </a:gs>
              <a:gs pos="100000">
                <a:srgbClr val="FFFF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glow rad="139700">
              <a:srgbClr val="3333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FF0000"/>
                </a:solidFill>
                <a:latin typeface="Arial" charset="0"/>
              </a:rPr>
              <a:t>Ведение ГО на территории РФ </a:t>
            </a:r>
            <a:r>
              <a:rPr lang="ru-RU" sz="1900" b="1" dirty="0">
                <a:latin typeface="Arial" charset="0"/>
              </a:rPr>
              <a:t>или в отдельных её местностях </a:t>
            </a:r>
            <a:r>
              <a:rPr lang="ru-RU" sz="1900" b="1" dirty="0">
                <a:solidFill>
                  <a:srgbClr val="C00000"/>
                </a:solidFill>
                <a:latin typeface="Arial" charset="0"/>
              </a:rPr>
              <a:t>начинается с момента объявления состояния войны, </a:t>
            </a:r>
            <a:r>
              <a:rPr lang="ru-RU" sz="1900" b="1" dirty="0">
                <a:latin typeface="Arial" charset="0"/>
              </a:rPr>
              <a:t>фактического начала военных действий или введения Президентом РФ военного положения на территории РФ или в отдельных её местностях, а также </a:t>
            </a:r>
            <a:r>
              <a:rPr lang="ru-RU" sz="1900" b="1" dirty="0">
                <a:solidFill>
                  <a:srgbClr val="C00000"/>
                </a:solidFill>
                <a:latin typeface="Arial" charset="0"/>
              </a:rPr>
              <a:t>при</a:t>
            </a:r>
            <a:r>
              <a:rPr lang="ru-RU" sz="1900" b="1" dirty="0">
                <a:latin typeface="Arial" charset="0"/>
              </a:rPr>
              <a:t> возникновении </a:t>
            </a:r>
            <a:r>
              <a:rPr lang="ru-RU" sz="1900" b="1" dirty="0">
                <a:solidFill>
                  <a:srgbClr val="C00000"/>
                </a:solidFill>
                <a:latin typeface="Arial" charset="0"/>
              </a:rPr>
              <a:t>ЧС природного и техногенного характера</a:t>
            </a:r>
          </a:p>
        </p:txBody>
      </p:sp>
      <p:sp>
        <p:nvSpPr>
          <p:cNvPr id="19" name="Овал 18"/>
          <p:cNvSpPr/>
          <p:nvPr/>
        </p:nvSpPr>
        <p:spPr>
          <a:xfrm>
            <a:off x="374828" y="4937441"/>
            <a:ext cx="714380" cy="714380"/>
          </a:xfrm>
          <a:prstGeom prst="ellipse">
            <a:avLst/>
          </a:prstGeom>
          <a:solidFill>
            <a:srgbClr val="07949B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006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1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1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1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1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 autoUpdateAnimBg="0"/>
      <p:bldP spid="14" grpId="0" animBg="1"/>
      <p:bldP spid="16" grpId="0" animBg="1" autoUpdateAnimBg="0"/>
      <p:bldP spid="17" grpId="0" animBg="1"/>
      <p:bldP spid="18" grpId="0" animBg="1" autoUpdateAnimBg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/>
          <p:cNvSpPr/>
          <p:nvPr/>
        </p:nvSpPr>
        <p:spPr>
          <a:xfrm>
            <a:off x="428596" y="5643578"/>
            <a:ext cx="4359428" cy="928694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11000">
                <a:srgbClr val="FFFF00">
                  <a:alpha val="39000"/>
                </a:srgbClr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074277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2000" b="1" dirty="0">
                <a:ln>
                  <a:solidFill>
                    <a:srgbClr val="0000CC"/>
                  </a:solidFill>
                </a:ln>
                <a:solidFill>
                  <a:srgbClr val="FF0000"/>
                </a:solidFill>
                <a:latin typeface="Arial" charset="0"/>
              </a:rPr>
              <a:t>ПОЛНОМОЧИЯ  ОРГАНИЗАЦИЙ</a:t>
            </a:r>
          </a:p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в области  ГО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277906" y="357166"/>
            <a:ext cx="4510118" cy="2557502"/>
            <a:chOff x="206468" y="71414"/>
            <a:chExt cx="4510118" cy="2557502"/>
          </a:xfrm>
        </p:grpSpPr>
        <p:pic>
          <p:nvPicPr>
            <p:cNvPr id="10" name="Рисунок 9" descr="159-5944_IMG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30186" y="539116"/>
              <a:ext cx="2786400" cy="20898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206468" y="71414"/>
              <a:ext cx="2571768" cy="1261884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FFFF99">
                    <a:gamma/>
                    <a:tint val="36863"/>
                    <a:invGamma/>
                  </a:srgbClr>
                </a:gs>
                <a:gs pos="100000">
                  <a:srgbClr val="FFFF99"/>
                </a:gs>
              </a:gsLst>
              <a:lin ang="2700000" scaled="1"/>
            </a:gradFill>
            <a:ln w="2857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Font typeface="Wingdings" pitchFamily="2" charset="2"/>
                <a:buChar char="Ø"/>
              </a:pPr>
              <a:r>
                <a:rPr lang="ru-RU" sz="19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 </a:t>
              </a:r>
              <a:r>
                <a:rPr lang="en-US" sz="19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 </a:t>
              </a:r>
              <a:r>
                <a:rPr lang="ru-RU" sz="1900" b="1" dirty="0">
                  <a:solidFill>
                    <a:srgbClr val="6600CC"/>
                  </a:solidFill>
                  <a:latin typeface="Arial" charset="0"/>
                </a:rPr>
                <a:t>планируют и организуют </a:t>
              </a: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проведение мероприятий по ГО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57158" y="2803918"/>
            <a:ext cx="4643470" cy="1982404"/>
            <a:chOff x="4214810" y="2661042"/>
            <a:chExt cx="4643470" cy="1982404"/>
          </a:xfrm>
        </p:grpSpPr>
        <p:pic>
          <p:nvPicPr>
            <p:cNvPr id="11" name="Рисунок 10" descr="DSCN0786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4810" y="2661042"/>
              <a:ext cx="2643206" cy="198240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6500826" y="3000372"/>
              <a:ext cx="2357454" cy="1261884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FFFF99">
                    <a:gamma/>
                    <a:tint val="36863"/>
                    <a:invGamma/>
                  </a:srgbClr>
                </a:gs>
                <a:gs pos="100000">
                  <a:srgbClr val="FFFF99"/>
                </a:gs>
              </a:gsLst>
              <a:lin ang="2700000" scaled="1"/>
            </a:gradFill>
            <a:ln w="2857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Font typeface="Wingdings" pitchFamily="2" charset="2"/>
                <a:buChar char="Ø"/>
              </a:pPr>
              <a:r>
                <a:rPr lang="ru-RU" sz="1900" b="1" dirty="0">
                  <a:solidFill>
                    <a:srgbClr val="6600CC"/>
                  </a:solidFill>
                  <a:latin typeface="Arial" charset="0"/>
                </a:rPr>
                <a:t> </a:t>
              </a:r>
              <a:r>
                <a:rPr lang="en-US" sz="1900" b="1" dirty="0">
                  <a:solidFill>
                    <a:srgbClr val="6600CC"/>
                  </a:solidFill>
                  <a:latin typeface="Arial" charset="0"/>
                </a:rPr>
                <a:t> </a:t>
              </a:r>
              <a:r>
                <a:rPr lang="ru-RU" sz="1900" b="1" dirty="0">
                  <a:solidFill>
                    <a:srgbClr val="6600CC"/>
                  </a:solidFill>
                  <a:latin typeface="Arial" charset="0"/>
                </a:rPr>
                <a:t>осуществляют </a:t>
              </a: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подготовку своих работников</a:t>
              </a:r>
            </a:p>
            <a:p>
              <a:pPr algn="ctr">
                <a:spcBef>
                  <a:spcPts val="0"/>
                </a:spcBef>
              </a:pPr>
              <a:r>
                <a:rPr lang="ru-RU" sz="1900" b="1" dirty="0">
                  <a:solidFill>
                    <a:srgbClr val="6600CC"/>
                  </a:solidFill>
                  <a:latin typeface="Arial" charset="0"/>
                </a:rPr>
                <a:t>в области ГО</a:t>
              </a:r>
            </a:p>
          </p:txBody>
        </p:sp>
      </p:grpSp>
      <p:sp>
        <p:nvSpPr>
          <p:cNvPr id="19" name="Блок-схема: извлечение 18"/>
          <p:cNvSpPr/>
          <p:nvPr/>
        </p:nvSpPr>
        <p:spPr>
          <a:xfrm>
            <a:off x="2357422" y="5072074"/>
            <a:ext cx="428628" cy="428628"/>
          </a:xfrm>
          <a:prstGeom prst="flowChartExtract">
            <a:avLst/>
          </a:prstGeom>
          <a:solidFill>
            <a:srgbClr val="ECFF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5292080" y="818410"/>
            <a:ext cx="3538502" cy="3042638"/>
            <a:chOff x="5292384" y="23478"/>
            <a:chExt cx="3538502" cy="3042638"/>
          </a:xfrm>
        </p:grpSpPr>
        <p:pic>
          <p:nvPicPr>
            <p:cNvPr id="12" name="i-main-pic" descr="Картинка 22 из 19012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96440" y="1065852"/>
              <a:ext cx="2672032" cy="20002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5292384" y="23478"/>
              <a:ext cx="3538502" cy="1554272"/>
            </a:xfrm>
            <a:prstGeom prst="rect">
              <a:avLst/>
            </a:prstGeom>
            <a:gradFill rotWithShape="1">
              <a:gsLst>
                <a:gs pos="0">
                  <a:srgbClr val="CCFF99"/>
                </a:gs>
                <a:gs pos="50000">
                  <a:srgbClr val="CCFF99">
                    <a:gamma/>
                    <a:tint val="25098"/>
                    <a:invGamma/>
                  </a:srgbClr>
                </a:gs>
                <a:gs pos="100000">
                  <a:srgbClr val="CCFF99"/>
                </a:gs>
              </a:gsLst>
              <a:lin ang="18900000" scaled="1"/>
            </a:gradFill>
            <a:ln w="2857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Font typeface="Wingdings" pitchFamily="2" charset="2"/>
                <a:buChar char="Ø"/>
              </a:pPr>
              <a:r>
                <a:rPr lang="en-US" sz="1900" b="1" dirty="0">
                  <a:latin typeface="Arial" charset="0"/>
                </a:rPr>
                <a:t> </a:t>
              </a:r>
              <a:r>
                <a:rPr lang="ru-RU" sz="1900" b="1" dirty="0">
                  <a:latin typeface="Arial" charset="0"/>
                </a:rPr>
                <a:t> </a:t>
              </a: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проводят мероприятия  </a:t>
              </a:r>
              <a:r>
                <a:rPr lang="ru-RU" sz="1900" b="1" dirty="0">
                  <a:latin typeface="Arial" charset="0"/>
                </a:rPr>
                <a:t>по поддержанию устойчивого функционирования в военное время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860032" y="4047654"/>
            <a:ext cx="3714776" cy="2429180"/>
            <a:chOff x="5643570" y="4261967"/>
            <a:chExt cx="3714776" cy="2429180"/>
          </a:xfrm>
        </p:grpSpPr>
        <p:pic>
          <p:nvPicPr>
            <p:cNvPr id="20" name="i-main-pic" descr="Картинка 9 из 65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643570" y="4261967"/>
              <a:ext cx="2786082" cy="185971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7500958" y="5429263"/>
              <a:ext cx="1857388" cy="1261884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FFFF99">
                    <a:gamma/>
                    <a:tint val="36863"/>
                    <a:invGamma/>
                  </a:srgbClr>
                </a:gs>
                <a:gs pos="100000">
                  <a:srgbClr val="FFFF99"/>
                </a:gs>
              </a:gsLst>
              <a:lin ang="2700000" scaled="1"/>
            </a:gradFill>
            <a:ln w="28575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Font typeface="Wingdings" pitchFamily="2" charset="2"/>
                <a:buChar char="Ø"/>
              </a:pPr>
              <a:r>
                <a:rPr lang="ru-RU" sz="1900" b="1" dirty="0">
                  <a:solidFill>
                    <a:srgbClr val="6600CC"/>
                  </a:solidFill>
                  <a:latin typeface="Arial" charset="0"/>
                </a:rPr>
                <a:t> </a:t>
              </a:r>
              <a:r>
                <a:rPr lang="en-US" sz="1900" b="1" dirty="0">
                  <a:solidFill>
                    <a:srgbClr val="6600CC"/>
                  </a:solidFill>
                  <a:latin typeface="Arial" charset="0"/>
                </a:rPr>
                <a:t> </a:t>
              </a:r>
              <a:r>
                <a:rPr lang="ru-RU" sz="1900" b="1" dirty="0">
                  <a:solidFill>
                    <a:srgbClr val="6600CC"/>
                  </a:solidFill>
                  <a:latin typeface="Arial" charset="0"/>
                </a:rPr>
                <a:t>создают и содержат в целях ГО  </a:t>
              </a: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запасы МТС</a:t>
              </a:r>
            </a:p>
          </p:txBody>
        </p:sp>
      </p:grp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67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1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1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1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28596" y="5643578"/>
            <a:ext cx="3643338" cy="928694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11000">
                <a:srgbClr val="FFFF00">
                  <a:alpha val="39000"/>
                </a:srgbClr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074277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2000" b="1" dirty="0">
                <a:ln>
                  <a:solidFill>
                    <a:srgbClr val="0000CC"/>
                  </a:solidFill>
                </a:ln>
                <a:solidFill>
                  <a:srgbClr val="FF0000"/>
                </a:solidFill>
                <a:latin typeface="Arial" charset="0"/>
              </a:rPr>
              <a:t>Полномочия  организаций</a:t>
            </a:r>
          </a:p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в области  ГО</a:t>
            </a: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815426" y="412644"/>
            <a:ext cx="7500990" cy="1000132"/>
          </a:xfrm>
          <a:prstGeom prst="downArrowCallout">
            <a:avLst>
              <a:gd name="adj1" fmla="val 13808"/>
              <a:gd name="adj2" fmla="val 25000"/>
              <a:gd name="adj3" fmla="val 25000"/>
              <a:gd name="adj4" fmla="val 64977"/>
            </a:avLst>
          </a:prstGeom>
          <a:solidFill>
            <a:srgbClr val="97FFFD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Организации,</a:t>
            </a:r>
            <a:endParaRPr lang="ru-RU" sz="19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отнесенные </a:t>
            </a:r>
            <a:r>
              <a:rPr lang="ru-RU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установленном порядке </a:t>
            </a:r>
            <a:r>
              <a:rPr lang="ru-RU" sz="1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 категориям по ГО, </a:t>
            </a:r>
          </a:p>
        </p:txBody>
      </p:sp>
      <p:sp>
        <p:nvSpPr>
          <p:cNvPr id="18" name="Выноска со стрелкой вниз 17"/>
          <p:cNvSpPr/>
          <p:nvPr/>
        </p:nvSpPr>
        <p:spPr>
          <a:xfrm>
            <a:off x="357158" y="3140968"/>
            <a:ext cx="8429684" cy="2029192"/>
          </a:xfrm>
          <a:prstGeom prst="downArrowCallout">
            <a:avLst>
              <a:gd name="adj1" fmla="val 6225"/>
              <a:gd name="adj2" fmla="val 14040"/>
              <a:gd name="adj3" fmla="val 12802"/>
              <a:gd name="adj4" fmla="val 81630"/>
            </a:avLst>
          </a:prstGeom>
          <a:solidFill>
            <a:srgbClr val="97FFFD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Организации, </a:t>
            </a:r>
            <a:r>
              <a:rPr lang="ru-RU" sz="1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эксплуатирующие</a:t>
            </a:r>
            <a:endParaRPr lang="en-US" sz="19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опасные производственные объекты 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tt-RU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tt-RU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класса опасности,</a:t>
            </a:r>
          </a:p>
          <a:p>
            <a:pPr algn="ctr"/>
            <a:r>
              <a:rPr lang="tt-RU" sz="1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особо радиационно опасные и ядерно опасные производства и объекты, </a:t>
            </a:r>
            <a:r>
              <a:rPr lang="ru-RU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гидротехнические сооружения (ГТ) </a:t>
            </a:r>
            <a:r>
              <a:rPr lang="ru-RU" sz="1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чрезвычайно высокой опасности и  ГТ высокой опасности, </a:t>
            </a:r>
            <a:r>
              <a:rPr lang="ru-RU" sz="1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создают и поддерживают в состоянии готовности </a:t>
            </a:r>
          </a:p>
          <a:p>
            <a:pPr algn="ctr"/>
            <a:endParaRPr lang="ru-RU" sz="1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214282" y="1141564"/>
            <a:ext cx="8929750" cy="1711372"/>
            <a:chOff x="214282" y="1141564"/>
            <a:chExt cx="8929750" cy="1711372"/>
          </a:xfrm>
        </p:grpSpPr>
        <p:sp>
          <p:nvSpPr>
            <p:cNvPr id="9" name="TextBox 8"/>
            <p:cNvSpPr txBox="1"/>
            <p:nvPr/>
          </p:nvSpPr>
          <p:spPr>
            <a:xfrm>
              <a:off x="2857488" y="1362662"/>
              <a:ext cx="6286544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900" b="1" dirty="0">
                  <a:latin typeface="Arial" pitchFamily="34" charset="0"/>
                  <a:cs typeface="Arial" pitchFamily="34" charset="0"/>
                </a:rPr>
                <a:t>создают и поддерживают в состоянии готовности </a:t>
              </a:r>
            </a:p>
            <a:p>
              <a:pPr algn="ctr">
                <a:spcBef>
                  <a:spcPts val="600"/>
                </a:spcBef>
              </a:pPr>
              <a:r>
                <a:rPr lang="ru-RU" sz="1900" b="1" u="sng" dirty="0">
                  <a:solidFill>
                    <a:srgbClr val="960068"/>
                  </a:solidFill>
                  <a:latin typeface="Arial" pitchFamily="34" charset="0"/>
                  <a:cs typeface="Arial" pitchFamily="34" charset="0"/>
                </a:rPr>
                <a:t>нештатные  формирования  </a:t>
              </a:r>
              <a:r>
                <a:rPr lang="tt-RU" sz="1900" b="1" u="sng" dirty="0">
                  <a:solidFill>
                    <a:srgbClr val="960068"/>
                  </a:solidFill>
                  <a:latin typeface="Arial" pitchFamily="34" charset="0"/>
                  <a:cs typeface="Arial" pitchFamily="34" charset="0"/>
                </a:rPr>
                <a:t>(НФ)</a:t>
              </a:r>
            </a:p>
            <a:p>
              <a:pPr algn="ctr"/>
              <a:r>
                <a:rPr lang="ru-RU" sz="1900" b="1" dirty="0">
                  <a:latin typeface="Arial" pitchFamily="34" charset="0"/>
                  <a:cs typeface="Arial" pitchFamily="34" charset="0"/>
                </a:rPr>
                <a:t>по обеспечению выполнения мероприятий по ГО</a:t>
              </a:r>
            </a:p>
          </p:txBody>
        </p:sp>
        <p:pic>
          <p:nvPicPr>
            <p:cNvPr id="23" name="Рисунок 22" descr="неш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282" y="1141564"/>
              <a:ext cx="2643206" cy="171137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4301056" y="4939044"/>
            <a:ext cx="4369361" cy="1668596"/>
            <a:chOff x="4348681" y="4942467"/>
            <a:chExt cx="4369361" cy="1668596"/>
          </a:xfrm>
        </p:grpSpPr>
        <p:sp>
          <p:nvSpPr>
            <p:cNvPr id="13" name="TextBox 12"/>
            <p:cNvSpPr txBox="1"/>
            <p:nvPr/>
          </p:nvSpPr>
          <p:spPr>
            <a:xfrm>
              <a:off x="4348681" y="5271239"/>
              <a:ext cx="2143152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tt-RU" sz="1900" b="1" dirty="0">
                  <a:latin typeface="Arial" pitchFamily="34" charset="0"/>
                  <a:cs typeface="Arial" pitchFamily="34" charset="0"/>
                </a:rPr>
                <a:t>Локальные системы оповещения</a:t>
              </a:r>
            </a:p>
          </p:txBody>
        </p:sp>
        <p:pic>
          <p:nvPicPr>
            <p:cNvPr id="24" name="Рисунок 23" descr="нас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8385" y="4942467"/>
              <a:ext cx="2669657" cy="16685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5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1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1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кругленный прямоугольник 30"/>
          <p:cNvSpPr/>
          <p:nvPr/>
        </p:nvSpPr>
        <p:spPr>
          <a:xfrm>
            <a:off x="5393537" y="3867318"/>
            <a:ext cx="3500462" cy="785818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5DFFFF">
                  <a:tint val="44500"/>
                  <a:satMod val="160000"/>
                </a:srgbClr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074277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Права и обязанности </a:t>
            </a: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граждан в области  ГО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285720" y="428604"/>
            <a:ext cx="4572032" cy="3857652"/>
            <a:chOff x="285720" y="428604"/>
            <a:chExt cx="4572032" cy="3857652"/>
          </a:xfrm>
        </p:grpSpPr>
        <p:sp>
          <p:nvSpPr>
            <p:cNvPr id="19" name="Лента лицом вниз 18"/>
            <p:cNvSpPr/>
            <p:nvPr/>
          </p:nvSpPr>
          <p:spPr>
            <a:xfrm>
              <a:off x="285720" y="428604"/>
              <a:ext cx="4572032" cy="1285884"/>
            </a:xfrm>
            <a:prstGeom prst="ribbon">
              <a:avLst>
                <a:gd name="adj1" fmla="val 16667"/>
                <a:gd name="adj2" fmla="val 67879"/>
              </a:avLst>
            </a:prstGeom>
            <a:solidFill>
              <a:srgbClr val="C000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ru-RU" sz="1900" b="1" dirty="0">
                  <a:solidFill>
                    <a:srgbClr val="FFFF37"/>
                  </a:solidFill>
                  <a:latin typeface="Arial" pitchFamily="34" charset="0"/>
                  <a:cs typeface="Arial" pitchFamily="34" charset="0"/>
                </a:rPr>
                <a:t>Проходят подготовку</a:t>
              </a:r>
            </a:p>
            <a:p>
              <a:pPr algn="ctr">
                <a:lnSpc>
                  <a:spcPct val="120000"/>
                </a:lnSpc>
              </a:pPr>
              <a:r>
                <a:rPr lang="ru-RU" sz="1900" b="1" dirty="0">
                  <a:latin typeface="Arial" pitchFamily="34" charset="0"/>
                  <a:cs typeface="Arial" pitchFamily="34" charset="0"/>
                </a:rPr>
                <a:t>в области ГО</a:t>
              </a:r>
            </a:p>
          </p:txBody>
        </p:sp>
        <p:pic>
          <p:nvPicPr>
            <p:cNvPr id="21" name="Рисунок 20" descr="P1030078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4850" y="1785926"/>
              <a:ext cx="3333773" cy="25003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5" name="Группа 24"/>
          <p:cNvGrpSpPr/>
          <p:nvPr/>
        </p:nvGrpSpPr>
        <p:grpSpPr>
          <a:xfrm>
            <a:off x="4571968" y="197700"/>
            <a:ext cx="4572032" cy="3445614"/>
            <a:chOff x="4571968" y="197700"/>
            <a:chExt cx="4572032" cy="3445614"/>
          </a:xfrm>
        </p:grpSpPr>
        <p:sp>
          <p:nvSpPr>
            <p:cNvPr id="18" name="Лента лицом вниз 17"/>
            <p:cNvSpPr/>
            <p:nvPr/>
          </p:nvSpPr>
          <p:spPr>
            <a:xfrm>
              <a:off x="4571968" y="2357430"/>
              <a:ext cx="4572032" cy="1285884"/>
            </a:xfrm>
            <a:prstGeom prst="ribbon">
              <a:avLst>
                <a:gd name="adj1" fmla="val 16667"/>
                <a:gd name="adj2" fmla="val 67879"/>
              </a:avLst>
            </a:prstGeom>
            <a:solidFill>
              <a:srgbClr val="6600CC"/>
            </a:solidFill>
            <a:ln>
              <a:solidFill>
                <a:srgbClr val="C00000"/>
              </a:solidFill>
            </a:ln>
            <a:effectLst>
              <a:glow rad="139700">
                <a:srgbClr val="FF006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ru-RU" sz="1900" b="1" dirty="0">
                  <a:latin typeface="Arial" pitchFamily="34" charset="0"/>
                  <a:cs typeface="Arial" pitchFamily="34" charset="0"/>
                </a:rPr>
                <a:t>Принимают участие в проведении других </a:t>
              </a:r>
              <a:r>
                <a:rPr lang="ru-RU" sz="1900" b="1" dirty="0">
                  <a:solidFill>
                    <a:srgbClr val="FFFF37"/>
                  </a:solidFill>
                  <a:latin typeface="Arial" pitchFamily="34" charset="0"/>
                  <a:cs typeface="Arial" pitchFamily="34" charset="0"/>
                </a:rPr>
                <a:t>мероприятий по ГО</a:t>
              </a:r>
            </a:p>
          </p:txBody>
        </p:sp>
        <p:pic>
          <p:nvPicPr>
            <p:cNvPr id="22" name="Рисунок 21" descr="DSCN0888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00694" y="197700"/>
              <a:ext cx="2714644" cy="203598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407128" y="4883980"/>
            <a:ext cx="8053304" cy="1857388"/>
            <a:chOff x="285720" y="4929198"/>
            <a:chExt cx="8053304" cy="1857388"/>
          </a:xfrm>
        </p:grpSpPr>
        <p:sp>
          <p:nvSpPr>
            <p:cNvPr id="20" name="Лента лицом вниз 19"/>
            <p:cNvSpPr/>
            <p:nvPr/>
          </p:nvSpPr>
          <p:spPr>
            <a:xfrm>
              <a:off x="285720" y="4929198"/>
              <a:ext cx="5286412" cy="1714512"/>
            </a:xfrm>
            <a:prstGeom prst="ribbon">
              <a:avLst>
                <a:gd name="adj1" fmla="val 10978"/>
                <a:gd name="adj2" fmla="val 68884"/>
              </a:avLst>
            </a:prstGeom>
            <a:solidFill>
              <a:srgbClr val="003399"/>
            </a:solidFill>
            <a:ln>
              <a:solidFill>
                <a:srgbClr val="C00000"/>
              </a:solidFill>
            </a:ln>
            <a:effectLst>
              <a:glow rad="139700">
                <a:srgbClr val="66006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ru-RU" sz="1900" b="1" dirty="0">
                  <a:solidFill>
                    <a:srgbClr val="FFFF37"/>
                  </a:solidFill>
                  <a:latin typeface="Arial" pitchFamily="34" charset="0"/>
                  <a:cs typeface="Arial" pitchFamily="34" charset="0"/>
                </a:rPr>
                <a:t>Оказывают содействие </a:t>
              </a:r>
              <a:r>
                <a:rPr lang="ru-RU" sz="1900" b="1" dirty="0">
                  <a:latin typeface="Arial" pitchFamily="34" charset="0"/>
                  <a:cs typeface="Arial" pitchFamily="34" charset="0"/>
                </a:rPr>
                <a:t>органам государственной власти и организациям в решении задач в области ГО</a:t>
              </a:r>
            </a:p>
          </p:txBody>
        </p:sp>
        <p:pic>
          <p:nvPicPr>
            <p:cNvPr id="23" name="i-main-pic" descr="Картинка 7 из 896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857884" y="4929222"/>
              <a:ext cx="2481140" cy="18573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2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1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/>
          <p:cNvSpPr/>
          <p:nvPr/>
        </p:nvSpPr>
        <p:spPr>
          <a:xfrm>
            <a:off x="2581786" y="5733256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FFFF66"/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74277"/>
            </a:solidFill>
          </a:ln>
          <a:effectLst>
            <a:glow rad="101600">
              <a:srgbClr val="FF00FF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Силы  </a:t>
            </a: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ГО 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3635896" y="188720"/>
            <a:ext cx="3960440" cy="2448192"/>
            <a:chOff x="3635896" y="260158"/>
            <a:chExt cx="3960440" cy="2448192"/>
          </a:xfrm>
        </p:grpSpPr>
        <p:pic>
          <p:nvPicPr>
            <p:cNvPr id="15" name="i-main-pic" descr="Картинка 4 из 2171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35896" y="908350"/>
              <a:ext cx="2394001" cy="18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Табличка 6"/>
            <p:cNvSpPr/>
            <p:nvPr/>
          </p:nvSpPr>
          <p:spPr>
            <a:xfrm>
              <a:off x="4248336" y="260158"/>
              <a:ext cx="3348000" cy="720000"/>
            </a:xfrm>
            <a:prstGeom prst="plaque">
              <a:avLst/>
            </a:prstGeom>
            <a:solidFill>
              <a:srgbClr val="FFCCFF"/>
            </a:solidFill>
            <a:ln cmpd="thickThin"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9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Спасательные воинские </a:t>
              </a:r>
            </a:p>
            <a:p>
              <a:pPr algn="ctr"/>
              <a:r>
                <a:rPr lang="ru-RU" sz="19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формирования 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85720" y="404744"/>
            <a:ext cx="3422184" cy="2381314"/>
            <a:chOff x="214283" y="761934"/>
            <a:chExt cx="3422184" cy="2381314"/>
          </a:xfrm>
        </p:grpSpPr>
        <p:pic>
          <p:nvPicPr>
            <p:cNvPr id="18" name="i-main-pic" descr="Картинка 15 из 562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4283" y="1214422"/>
              <a:ext cx="2571767" cy="192882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Табличка 7"/>
            <p:cNvSpPr/>
            <p:nvPr/>
          </p:nvSpPr>
          <p:spPr>
            <a:xfrm>
              <a:off x="707509" y="761934"/>
              <a:ext cx="2928958" cy="720000"/>
            </a:xfrm>
            <a:prstGeom prst="plaque">
              <a:avLst/>
            </a:prstGeom>
            <a:solidFill>
              <a:srgbClr val="FFFF66"/>
            </a:solidFill>
            <a:ln cmpd="thickThin"/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9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Подразделения ГПС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364088" y="1700888"/>
            <a:ext cx="3530312" cy="2304176"/>
            <a:chOff x="5364088" y="1758276"/>
            <a:chExt cx="3530312" cy="2304176"/>
          </a:xfrm>
        </p:grpSpPr>
        <p:pic>
          <p:nvPicPr>
            <p:cNvPr id="10" name="i-main-pic" descr="Картинка 2 из 4058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64088" y="2262452"/>
              <a:ext cx="2410553" cy="1800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Табличка 10"/>
            <p:cNvSpPr/>
            <p:nvPr/>
          </p:nvSpPr>
          <p:spPr>
            <a:xfrm>
              <a:off x="5940152" y="1758276"/>
              <a:ext cx="2954248" cy="720000"/>
            </a:xfrm>
            <a:prstGeom prst="plaque">
              <a:avLst/>
            </a:prstGeom>
            <a:solidFill>
              <a:srgbClr val="99CCFF"/>
            </a:solidFill>
            <a:ln cmpd="thickThin"/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9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АСФ и спасательные службы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95536" y="3141072"/>
            <a:ext cx="4676530" cy="2664192"/>
            <a:chOff x="752726" y="2919452"/>
            <a:chExt cx="4676530" cy="2664192"/>
          </a:xfrm>
        </p:grpSpPr>
        <p:pic>
          <p:nvPicPr>
            <p:cNvPr id="19" name="i-main-pic" descr="Картинка 122 из 17323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52726" y="3797694"/>
              <a:ext cx="2857520" cy="17859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Табличка 11"/>
            <p:cNvSpPr/>
            <p:nvPr/>
          </p:nvSpPr>
          <p:spPr>
            <a:xfrm>
              <a:off x="785786" y="2919452"/>
              <a:ext cx="4643470" cy="936000"/>
            </a:xfrm>
            <a:prstGeom prst="plaque">
              <a:avLst/>
            </a:prstGeom>
            <a:solidFill>
              <a:srgbClr val="97FFFF"/>
            </a:solidFill>
            <a:ln cmpd="thickThin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9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Специальные формирования, создаваемые на военное время в целях решения задач в области ГО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210040" y="4437192"/>
            <a:ext cx="4791116" cy="1944136"/>
            <a:chOff x="4210040" y="4437192"/>
            <a:chExt cx="4791116" cy="1944136"/>
          </a:xfrm>
        </p:grpSpPr>
        <p:pic>
          <p:nvPicPr>
            <p:cNvPr id="3074" name="Picture 2" descr="&amp;Gcy;&amp;ocy;&amp;rcy;&amp;ocy;&amp;dcy;&amp;scy;&amp;kcy;&amp;ocy;&amp;iecy; &amp;scy;&amp;ocy;&amp;rcy;&amp;iecy;&amp;vcy;&amp;ncy;&amp;ocy;&amp;vcy;&amp;acy;&amp;ncy;&amp;icy;&amp;iecy; &amp;ncy;&amp;iecy;&amp;shcy;&amp;tcy;&amp;acy;&amp;tcy;&amp;ncy;&amp;ycy;&amp;khcy; &amp;acy;&amp;vcy;&amp;acy;&amp;rcy;&amp;icy;&amp;jcy;&amp;ncy;&amp;ocy; - &amp;scy;&amp;pcy;&amp;acy;&amp;scy;&amp;acy;&amp;tcy;&amp;iecy;&amp;lcy;&amp;softcy;&amp;ncy;&amp;ycy;&amp;khcy; &amp;fcy;&amp;ocy;&amp;rcy;&amp;mcy;&amp;icy;&amp;rcy;&amp;ocy;&amp;vcy;&amp;acy;&amp;ncy;&amp;icy;&amp;jcy; - &amp;scy;&amp;acy;&amp;ncy;&amp;icy;&amp;tcy;&amp;acy;&amp;rcy;&amp;ncy;&amp;ycy;&amp;khcy; &amp;dcy;&amp;rcy;&amp;ucy;&amp;zhcy;&amp;icy;&amp;ncy; &amp;ocy;&amp;bcy;&amp;hardcy;&amp;iecy;&amp;kcy;&amp;tcy;&amp;ocy;&amp;vcy; &amp;ecy;&amp;kcy;&amp;ocy;&amp;ncy;&amp;ocy;&amp;mcy;&amp;icy;&amp;kcy;&amp;icy; : : &amp;Ncy;&amp;acy;&amp;bcy;&amp;iecy;&amp;rcy;&amp;iecy;&amp;zhcy;&amp;ncy;&amp;ycy;&amp;iecy; &amp;CHcy;&amp;iecy;&amp;lcy;&amp;ncy;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429924" y="4671458"/>
              <a:ext cx="2571232" cy="170987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Табличка 25"/>
            <p:cNvSpPr/>
            <p:nvPr/>
          </p:nvSpPr>
          <p:spPr>
            <a:xfrm>
              <a:off x="4210040" y="4437192"/>
              <a:ext cx="2954248" cy="720000"/>
            </a:xfrm>
            <a:prstGeom prst="plaque">
              <a:avLst/>
            </a:prstGeom>
            <a:solidFill>
              <a:srgbClr val="660066"/>
            </a:solidFill>
            <a:ln cmpd="thickThin"/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9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НФ по обеспечению мероприятий по ГО</a:t>
              </a:r>
            </a:p>
          </p:txBody>
        </p:sp>
      </p:grp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0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1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1"/>
                            </p:stCondLst>
                            <p:childTnLst>
                              <p:par>
                                <p:cTn id="24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/>
          <p:cNvSpPr/>
          <p:nvPr/>
        </p:nvSpPr>
        <p:spPr>
          <a:xfrm>
            <a:off x="5393537" y="5877272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FFFF66"/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74277"/>
            </a:solidFill>
          </a:ln>
          <a:effectLst>
            <a:glow rad="101600">
              <a:srgbClr val="FF00FF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Силы  </a:t>
            </a: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ГО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91880" y="1214422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Arial" pitchFamily="34" charset="0"/>
                <a:cs typeface="Arial" pitchFamily="34" charset="0"/>
              </a:rPr>
              <a:t>привлекаются для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5533184" y="226148"/>
            <a:ext cx="3143272" cy="1631216"/>
            <a:chOff x="5821786" y="214290"/>
            <a:chExt cx="3143272" cy="1631216"/>
          </a:xfrm>
        </p:grpSpPr>
        <p:sp>
          <p:nvSpPr>
            <p:cNvPr id="10" name="Капля 9"/>
            <p:cNvSpPr/>
            <p:nvPr/>
          </p:nvSpPr>
          <p:spPr>
            <a:xfrm flipH="1" flipV="1">
              <a:off x="5929322" y="244080"/>
              <a:ext cx="2857520" cy="1571636"/>
            </a:xfrm>
            <a:prstGeom prst="teardrop">
              <a:avLst/>
            </a:prstGeom>
            <a:solidFill>
              <a:srgbClr val="A50021"/>
            </a:solidFill>
            <a:ln w="38100"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21786" y="214290"/>
              <a:ext cx="314327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НФ</a:t>
              </a:r>
            </a:p>
            <a:p>
              <a:pPr algn="ctr"/>
              <a:r>
                <a:rPr lang="ru-RU" sz="20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по обеспечению выполнения мероприятий</a:t>
              </a:r>
            </a:p>
            <a:p>
              <a:pPr algn="ctr"/>
              <a:r>
                <a:rPr lang="ru-RU" sz="20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по ГО 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85720" y="214290"/>
            <a:ext cx="2857520" cy="1571636"/>
            <a:chOff x="285720" y="214290"/>
            <a:chExt cx="2857520" cy="1571636"/>
          </a:xfrm>
        </p:grpSpPr>
        <p:sp>
          <p:nvSpPr>
            <p:cNvPr id="31" name="Капля 30"/>
            <p:cNvSpPr/>
            <p:nvPr/>
          </p:nvSpPr>
          <p:spPr>
            <a:xfrm flipV="1">
              <a:off x="285720" y="214290"/>
              <a:ext cx="2857520" cy="1571636"/>
            </a:xfrm>
            <a:prstGeom prst="teardrop">
              <a:avLst/>
            </a:prstGeom>
            <a:solidFill>
              <a:srgbClr val="31007A"/>
            </a:solidFill>
            <a:ln w="381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7224" y="800053"/>
              <a:ext cx="1714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НАСФ</a:t>
              </a:r>
            </a:p>
          </p:txBody>
        </p:sp>
      </p:grpSp>
      <p:sp>
        <p:nvSpPr>
          <p:cNvPr id="15" name="Выгнутая влево стрелка 14"/>
          <p:cNvSpPr/>
          <p:nvPr/>
        </p:nvSpPr>
        <p:spPr>
          <a:xfrm>
            <a:off x="3458632" y="2071678"/>
            <a:ext cx="428628" cy="785818"/>
          </a:xfrm>
          <a:prstGeom prst="curvedRightArrow">
            <a:avLst/>
          </a:prstGeom>
          <a:solidFill>
            <a:srgbClr val="31007A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6798" y="2143116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Arial" pitchFamily="34" charset="0"/>
                <a:cs typeface="Arial" pitchFamily="34" charset="0"/>
              </a:rPr>
              <a:t>ликвидации ЧС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58698" y="2214554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Arial" pitchFamily="34" charset="0"/>
                <a:cs typeface="Arial" pitchFamily="34" charset="0"/>
              </a:rPr>
              <a:t>решения задач в области ГО</a:t>
            </a:r>
          </a:p>
        </p:txBody>
      </p:sp>
      <p:sp>
        <p:nvSpPr>
          <p:cNvPr id="22" name="Стрелка вправо 21"/>
          <p:cNvSpPr/>
          <p:nvPr/>
        </p:nvSpPr>
        <p:spPr>
          <a:xfrm rot="19974143" flipH="1">
            <a:off x="2799481" y="1956727"/>
            <a:ext cx="1109724" cy="191397"/>
          </a:xfrm>
          <a:prstGeom prst="rightArrow">
            <a:avLst/>
          </a:prstGeom>
          <a:solidFill>
            <a:srgbClr val="31007A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386798" y="3514555"/>
            <a:ext cx="2500330" cy="1200329"/>
          </a:xfrm>
          <a:prstGeom prst="rect">
            <a:avLst/>
          </a:prstGeom>
          <a:noFill/>
          <a:ln>
            <a:solidFill>
              <a:srgbClr val="31007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Arial" pitchFamily="34" charset="0"/>
                <a:cs typeface="Arial" pitchFamily="34" charset="0"/>
              </a:rPr>
              <a:t>установленным порядком действий при возникновении и развитии ЧС</a:t>
            </a:r>
          </a:p>
        </p:txBody>
      </p:sp>
      <p:sp>
        <p:nvSpPr>
          <p:cNvPr id="24" name="Выгнутая влево стрелка 23"/>
          <p:cNvSpPr/>
          <p:nvPr/>
        </p:nvSpPr>
        <p:spPr>
          <a:xfrm flipH="1">
            <a:off x="5958962" y="2071678"/>
            <a:ext cx="428628" cy="785818"/>
          </a:xfrm>
          <a:prstGeom prst="curvedRightArrow">
            <a:avLst/>
          </a:prstGeom>
          <a:solidFill>
            <a:srgbClr val="A50021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Выноска со стрелкой вниз 24"/>
          <p:cNvSpPr/>
          <p:nvPr/>
        </p:nvSpPr>
        <p:spPr>
          <a:xfrm>
            <a:off x="565393" y="2643182"/>
            <a:ext cx="2143140" cy="78581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0999"/>
            </a:avLst>
          </a:prstGeom>
          <a:solidFill>
            <a:srgbClr val="FFBDFF"/>
          </a:solidFill>
          <a:ln>
            <a:solidFill>
              <a:srgbClr val="310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31007A"/>
                </a:solidFill>
                <a:latin typeface="Arial" pitchFamily="34" charset="0"/>
                <a:cs typeface="Arial" pitchFamily="34" charset="0"/>
              </a:rPr>
              <a:t>в соответствии</a:t>
            </a:r>
          </a:p>
          <a:p>
            <a:pPr algn="ctr"/>
            <a:r>
              <a:rPr lang="ru-RU" sz="1800" b="1" dirty="0">
                <a:solidFill>
                  <a:srgbClr val="31007A"/>
                </a:solidFill>
                <a:latin typeface="Arial" pitchFamily="34" charset="0"/>
                <a:cs typeface="Arial" pitchFamily="34" charset="0"/>
              </a:rPr>
              <a:t>с</a:t>
            </a:r>
            <a:endParaRPr lang="ru-RU" sz="1800" dirty="0">
              <a:solidFill>
                <a:srgbClr val="31007A"/>
              </a:solidFill>
            </a:endParaRPr>
          </a:p>
        </p:txBody>
      </p:sp>
      <p:sp>
        <p:nvSpPr>
          <p:cNvPr id="26" name="Выноска со стрелкой вниз 25"/>
          <p:cNvSpPr/>
          <p:nvPr/>
        </p:nvSpPr>
        <p:spPr>
          <a:xfrm>
            <a:off x="3851541" y="3071810"/>
            <a:ext cx="2143140" cy="78581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0999"/>
            </a:avLst>
          </a:prstGeom>
          <a:gradFill flip="none" rotWithShape="1">
            <a:gsLst>
              <a:gs pos="0">
                <a:srgbClr val="31007A"/>
              </a:gs>
              <a:gs pos="50000">
                <a:srgbClr val="C00000"/>
              </a:gs>
            </a:gsLst>
            <a:lin ang="3600000" scaled="0"/>
            <a:tileRect/>
          </a:gra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latin typeface="Arial" pitchFamily="34" charset="0"/>
                <a:cs typeface="Arial" pitchFamily="34" charset="0"/>
              </a:rPr>
              <a:t>в соответствии</a:t>
            </a:r>
          </a:p>
          <a:p>
            <a:pPr algn="ctr"/>
            <a:r>
              <a:rPr lang="ru-RU" sz="1800" b="1" dirty="0">
                <a:latin typeface="Arial" pitchFamily="34" charset="0"/>
                <a:cs typeface="Arial" pitchFamily="34" charset="0"/>
              </a:rPr>
              <a:t>с</a:t>
            </a:r>
            <a:endParaRPr lang="ru-RU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2994285" y="3929066"/>
            <a:ext cx="3857652" cy="369332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Arial" pitchFamily="34" charset="0"/>
                <a:cs typeface="Arial" pitchFamily="34" charset="0"/>
              </a:rPr>
              <a:t>планом ГО и защиты населения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29806" y="5143512"/>
            <a:ext cx="678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Arial" pitchFamily="34" charset="0"/>
                <a:cs typeface="Arial" pitchFamily="34" charset="0"/>
              </a:rPr>
              <a:t>должностного лица, осуществляющего руководство ГО</a:t>
            </a:r>
          </a:p>
          <a:p>
            <a:pPr algn="ctr"/>
            <a:r>
              <a:rPr lang="ru-RU" sz="1800" b="1" dirty="0">
                <a:latin typeface="Arial" pitchFamily="34" charset="0"/>
                <a:cs typeface="Arial" pitchFamily="34" charset="0"/>
              </a:rPr>
              <a:t>на соответствующей территории</a:t>
            </a:r>
          </a:p>
        </p:txBody>
      </p:sp>
      <p:sp>
        <p:nvSpPr>
          <p:cNvPr id="29" name="Выноска со стрелкой вниз 28"/>
          <p:cNvSpPr/>
          <p:nvPr/>
        </p:nvSpPr>
        <p:spPr>
          <a:xfrm>
            <a:off x="3851541" y="4429132"/>
            <a:ext cx="2143140" cy="64294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0999"/>
            </a:avLst>
          </a:prstGeom>
          <a:gradFill>
            <a:gsLst>
              <a:gs pos="0">
                <a:srgbClr val="31007A"/>
              </a:gs>
              <a:gs pos="50000">
                <a:srgbClr val="C00000"/>
              </a:gs>
            </a:gsLst>
            <a:lin ang="3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latin typeface="Arial" pitchFamily="34" charset="0"/>
                <a:cs typeface="Arial" pitchFamily="34" charset="0"/>
              </a:rPr>
              <a:t>по решению</a:t>
            </a: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368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1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1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1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1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1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1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1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1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1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1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1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1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1"/>
                            </p:stCondLst>
                            <p:childTnLst>
                              <p:par>
                                <p:cTn id="62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1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1"/>
                            </p:stCondLst>
                            <p:childTnLst>
                              <p:par>
                                <p:cTn id="69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1"/>
                            </p:stCondLst>
                            <p:childTnLst>
                              <p:par>
                                <p:cTn id="7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1"/>
                            </p:stCondLst>
                            <p:childTnLst>
                              <p:par>
                                <p:cTn id="7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001"/>
                            </p:stCondLst>
                            <p:childTnLst>
                              <p:par>
                                <p:cTn id="7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1"/>
                            </p:stCondLst>
                            <p:childTnLst>
                              <p:par>
                                <p:cTn id="8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7" grpId="1"/>
      <p:bldP spid="15" grpId="0" animBg="1"/>
      <p:bldP spid="20" grpId="0"/>
      <p:bldP spid="21" grpId="0"/>
      <p:bldP spid="21" grpId="1"/>
      <p:bldP spid="22" grpId="0" animBg="1"/>
      <p:bldP spid="23" grpId="0" animBg="1"/>
      <p:bldP spid="24" grpId="0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/>
      <p:bldP spid="28" grpId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79513" y="2867452"/>
            <a:ext cx="66247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dirty="0">
                <a:ln w="0"/>
                <a:effectLst>
                  <a:reflection blurRad="12700" endPos="0" dist="5000" dir="5400000" sy="-100000" rotWithShape="0"/>
                </a:effectLst>
                <a:latin typeface="+mn-lt"/>
                <a:ea typeface="+mj-ea"/>
                <a:cs typeface="+mj-cs"/>
              </a:rPr>
              <a:t>Основные требования законодательства РФ регулирующие вопросы в области гражданской обороны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3024336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766081"/>
      </p:ext>
    </p:extLst>
  </p:cSld>
  <p:clrMapOvr>
    <a:masterClrMapping/>
  </p:clrMapOvr>
  <p:transition spd="slow" advTm="40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AutoShape 4"/>
          <p:cNvSpPr>
            <a:spLocks noChangeArrowheads="1"/>
          </p:cNvSpPr>
          <p:nvPr/>
        </p:nvSpPr>
        <p:spPr bwMode="auto">
          <a:xfrm>
            <a:off x="285720" y="2238494"/>
            <a:ext cx="2232025" cy="1143008"/>
          </a:xfrm>
          <a:prstGeom prst="roundRect">
            <a:avLst>
              <a:gd name="adj" fmla="val 31212"/>
            </a:avLst>
          </a:prstGeom>
          <a:gradFill rotWithShape="1">
            <a:gsLst>
              <a:gs pos="0">
                <a:srgbClr val="6600CC"/>
              </a:gs>
              <a:gs pos="50000">
                <a:srgbClr val="0000FF"/>
              </a:gs>
              <a:gs pos="100000">
                <a:srgbClr val="6600CC"/>
              </a:gs>
            </a:gsLst>
            <a:lin ang="5400000" scaled="1"/>
          </a:gradFill>
          <a:ln w="28575">
            <a:solidFill>
              <a:srgbClr val="C00000"/>
            </a:solidFill>
            <a:round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spcBef>
                <a:spcPts val="600"/>
              </a:spcBef>
            </a:pPr>
            <a:r>
              <a:rPr lang="ru-RU" sz="2200" b="1" i="1" dirty="0">
                <a:solidFill>
                  <a:schemeClr val="bg1"/>
                </a:solidFill>
                <a:latin typeface="Arial" charset="0"/>
              </a:rPr>
              <a:t>Важнейшие</a:t>
            </a:r>
          </a:p>
          <a:p>
            <a:pPr algn="ctr">
              <a:spcBef>
                <a:spcPts val="600"/>
              </a:spcBef>
            </a:pPr>
            <a:r>
              <a:rPr lang="ru-RU" sz="2200" b="1" i="1" dirty="0">
                <a:solidFill>
                  <a:schemeClr val="bg1"/>
                </a:solidFill>
                <a:latin typeface="Arial" charset="0"/>
              </a:rPr>
              <a:t>функции  ГО</a:t>
            </a:r>
            <a:endParaRPr lang="ru-RU" sz="2200" i="1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286116" y="4810262"/>
            <a:ext cx="4786346" cy="1643074"/>
            <a:chOff x="3286116" y="5000636"/>
            <a:chExt cx="4786346" cy="1643074"/>
          </a:xfrm>
        </p:grpSpPr>
        <p:sp>
          <p:nvSpPr>
            <p:cNvPr id="21" name="Параллелограмм 20"/>
            <p:cNvSpPr/>
            <p:nvPr/>
          </p:nvSpPr>
          <p:spPr>
            <a:xfrm>
              <a:off x="3286116" y="5000636"/>
              <a:ext cx="4786346" cy="1643074"/>
            </a:xfrm>
            <a:prstGeom prst="parallelogram">
              <a:avLst>
                <a:gd name="adj" fmla="val 24157"/>
              </a:avLst>
            </a:prstGeom>
            <a:gradFill>
              <a:gsLst>
                <a:gs pos="0">
                  <a:schemeClr val="bg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</a:gradFill>
            <a:ln w="28575" cap="rnd" cmpd="sng">
              <a:solidFill>
                <a:srgbClr val="86005D"/>
              </a:solidFill>
              <a:prstDash val="dash"/>
              <a:bevel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3571868" y="5045037"/>
              <a:ext cx="4500594" cy="1554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666633"/>
                </a:buClr>
              </a:pP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сохранение объектов,</a:t>
              </a:r>
              <a:r>
                <a:rPr lang="ru-RU" sz="1900" b="1" dirty="0">
                  <a:solidFill>
                    <a:srgbClr val="000099"/>
                  </a:solidFill>
                  <a:latin typeface="Arial" charset="0"/>
                </a:rPr>
                <a:t> существенно необходимых для устойчивого функционирования экономики и выживания населения, обеспечение </a:t>
              </a: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защиты МКЦ</a:t>
              </a:r>
            </a:p>
          </p:txBody>
        </p:sp>
      </p:grpSp>
      <p:sp>
        <p:nvSpPr>
          <p:cNvPr id="25" name="Пятиугольник 24"/>
          <p:cNvSpPr/>
          <p:nvPr/>
        </p:nvSpPr>
        <p:spPr>
          <a:xfrm>
            <a:off x="642910" y="5949898"/>
            <a:ext cx="2928958" cy="432000"/>
          </a:xfrm>
          <a:prstGeom prst="homePlate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buClr>
                <a:srgbClr val="666633"/>
              </a:buClr>
              <a:buFont typeface="Wingdings" pitchFamily="2" charset="2"/>
              <a:buNone/>
            </a:pPr>
            <a:r>
              <a:rPr lang="ru-RU" sz="1800" b="1" dirty="0">
                <a:solidFill>
                  <a:srgbClr val="FFFF66"/>
                </a:solidFill>
                <a:latin typeface="Arial" charset="0"/>
              </a:rPr>
              <a:t>ЭКОНОМИЧЕСКАЯ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5220072" y="3167188"/>
            <a:ext cx="3714776" cy="1071570"/>
            <a:chOff x="5286380" y="3357562"/>
            <a:chExt cx="3714776" cy="1071570"/>
          </a:xfrm>
        </p:grpSpPr>
        <p:sp>
          <p:nvSpPr>
            <p:cNvPr id="27" name="Параллелограмм 26"/>
            <p:cNvSpPr/>
            <p:nvPr/>
          </p:nvSpPr>
          <p:spPr>
            <a:xfrm>
              <a:off x="5286380" y="3357562"/>
              <a:ext cx="3714776" cy="1071570"/>
            </a:xfrm>
            <a:prstGeom prst="parallelogram">
              <a:avLst>
                <a:gd name="adj" fmla="val 24157"/>
              </a:avLst>
            </a:prstGeom>
            <a:gradFill flip="none" rotWithShape="1">
              <a:gsLst>
                <a:gs pos="0">
                  <a:srgbClr val="FFFF66">
                    <a:tint val="66000"/>
                    <a:satMod val="160000"/>
                  </a:srgbClr>
                </a:gs>
                <a:gs pos="50000">
                  <a:srgbClr val="FFFF66">
                    <a:tint val="44500"/>
                    <a:satMod val="160000"/>
                  </a:srgbClr>
                </a:gs>
                <a:gs pos="100000">
                  <a:srgbClr val="FFFF66">
                    <a:tint val="23500"/>
                    <a:satMod val="16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28575" cap="rnd" cmpd="sng">
              <a:solidFill>
                <a:srgbClr val="86005D"/>
              </a:solidFill>
              <a:prstDash val="dash"/>
              <a:bevel/>
            </a:ln>
            <a:effectLst>
              <a:glow rad="139700">
                <a:srgbClr val="D60093">
                  <a:alpha val="40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8623" name="Text Box 15"/>
            <p:cNvSpPr txBox="1">
              <a:spLocks noChangeArrowheads="1"/>
            </p:cNvSpPr>
            <p:nvPr/>
          </p:nvSpPr>
          <p:spPr bwMode="auto">
            <a:xfrm>
              <a:off x="5411809" y="3408599"/>
              <a:ext cx="3463919" cy="969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защита людских ресурсов </a:t>
              </a:r>
              <a:r>
                <a:rPr lang="ru-RU" sz="1900" b="1" dirty="0">
                  <a:latin typeface="Arial" charset="0"/>
                </a:rPr>
                <a:t>военно-экономического потенциала страны</a:t>
              </a:r>
            </a:p>
          </p:txBody>
        </p:sp>
      </p:grpSp>
      <p:sp>
        <p:nvSpPr>
          <p:cNvPr id="24" name="Пятиугольник 23"/>
          <p:cNvSpPr/>
          <p:nvPr/>
        </p:nvSpPr>
        <p:spPr>
          <a:xfrm>
            <a:off x="3059832" y="3667254"/>
            <a:ext cx="2286016" cy="432000"/>
          </a:xfrm>
          <a:prstGeom prst="homePlate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800" b="1" dirty="0">
                <a:solidFill>
                  <a:srgbClr val="FFFF66"/>
                </a:solidFill>
                <a:latin typeface="Arial" charset="0"/>
              </a:rPr>
              <a:t>ОБОРОННАЯ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2928926" y="357166"/>
            <a:ext cx="4429156" cy="1071570"/>
            <a:chOff x="3571868" y="1571612"/>
            <a:chExt cx="4429156" cy="1071570"/>
          </a:xfrm>
        </p:grpSpPr>
        <p:sp>
          <p:nvSpPr>
            <p:cNvPr id="32" name="Параллелограмм 31"/>
            <p:cNvSpPr/>
            <p:nvPr/>
          </p:nvSpPr>
          <p:spPr>
            <a:xfrm>
              <a:off x="3571868" y="1571612"/>
              <a:ext cx="4429156" cy="1071570"/>
            </a:xfrm>
            <a:prstGeom prst="parallelogram">
              <a:avLst>
                <a:gd name="adj" fmla="val 24157"/>
              </a:avLst>
            </a:prstGeom>
            <a:gradFill flip="none" rotWithShape="1">
              <a:gsLst>
                <a:gs pos="0">
                  <a:srgbClr val="66FFCC">
                    <a:tint val="66000"/>
                    <a:satMod val="160000"/>
                  </a:srgbClr>
                </a:gs>
                <a:gs pos="50000">
                  <a:srgbClr val="66FFCC">
                    <a:tint val="44500"/>
                    <a:satMod val="160000"/>
                  </a:srgbClr>
                </a:gs>
                <a:gs pos="100000">
                  <a:srgbClr val="66FFCC">
                    <a:tint val="23500"/>
                    <a:satMod val="16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28575" cap="rnd" cmpd="sng">
              <a:solidFill>
                <a:srgbClr val="86005D"/>
              </a:solidFill>
              <a:prstDash val="dash"/>
              <a:beve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3679025" y="1622649"/>
              <a:ext cx="4214842" cy="969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обеспечение жизнедеятельности населения </a:t>
              </a:r>
              <a:r>
                <a:rPr lang="ru-RU" sz="1900" b="1" dirty="0">
                  <a:solidFill>
                    <a:srgbClr val="000099"/>
                  </a:solidFill>
                  <a:latin typeface="Arial" charset="0"/>
                </a:rPr>
                <a:t>и оказание помощи пострадавшим</a:t>
              </a:r>
              <a:endParaRPr lang="ru-RU" sz="1900" dirty="0">
                <a:latin typeface="Arial" charset="0"/>
              </a:endParaRPr>
            </a:p>
          </p:txBody>
        </p:sp>
      </p:grpSp>
      <p:sp>
        <p:nvSpPr>
          <p:cNvPr id="22" name="Пятиугольник 21"/>
          <p:cNvSpPr/>
          <p:nvPr/>
        </p:nvSpPr>
        <p:spPr>
          <a:xfrm>
            <a:off x="928662" y="1068174"/>
            <a:ext cx="2286016" cy="432000"/>
          </a:xfrm>
          <a:prstGeom prst="homePlate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800" b="1" dirty="0">
                <a:solidFill>
                  <a:srgbClr val="FFFF66"/>
                </a:solidFill>
                <a:latin typeface="Arial" charset="0"/>
              </a:rPr>
              <a:t>СОЦИАЛЬНАЯ</a:t>
            </a:r>
            <a:endParaRPr lang="ru-RU" sz="1800" dirty="0">
              <a:solidFill>
                <a:srgbClr val="FFFF66"/>
              </a:solidFill>
              <a:latin typeface="Arial" charset="0"/>
            </a:endParaRPr>
          </a:p>
        </p:txBody>
      </p:sp>
      <p:pic>
        <p:nvPicPr>
          <p:cNvPr id="36" name="i-main-pic" descr="Картинка 60 из 173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1905130"/>
            <a:ext cx="2252839" cy="1690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i-main-pic" descr="Картинка 3 из 885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1308006"/>
            <a:ext cx="2286016" cy="1616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-main-pic" descr="Картинка 23 из 38766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495" y="4189832"/>
            <a:ext cx="2260241" cy="169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89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1"/>
                            </p:stCondLst>
                            <p:childTnLst>
                              <p:par>
                                <p:cTn id="1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1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1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1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1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1"/>
                            </p:stCondLst>
                            <p:childTnLst>
                              <p:par>
                                <p:cTn id="3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1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1"/>
                            </p:stCondLst>
                            <p:childTnLst>
                              <p:par>
                                <p:cTn id="4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1"/>
                            </p:stCondLst>
                            <p:childTnLst>
                              <p:par>
                                <p:cTn id="5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8612" grpId="0" animBg="1"/>
      <p:bldP spid="25" grpId="0" animBg="1"/>
      <p:bldP spid="24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Text Box 31"/>
          <p:cNvSpPr txBox="1">
            <a:spLocks noChangeArrowheads="1"/>
          </p:cNvSpPr>
          <p:nvPr/>
        </p:nvSpPr>
        <p:spPr bwMode="auto">
          <a:xfrm>
            <a:off x="179513" y="3239105"/>
            <a:ext cx="655272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ts val="0"/>
              </a:spcBef>
            </a:pPr>
            <a:r>
              <a:rPr lang="ru-RU" sz="3200" b="1" cap="all" dirty="0">
                <a:ln w="0"/>
                <a:effectLst>
                  <a:reflection blurRad="12700" endPos="0" dist="5000" dir="5400000" sy="-100000" rotWithShape="0"/>
                </a:effectLst>
                <a:latin typeface="+mn-lt"/>
              </a:rPr>
              <a:t>СТРУКТУРА </a:t>
            </a:r>
          </a:p>
          <a:p>
            <a:pPr algn="ctr">
              <a:spcBef>
                <a:spcPts val="0"/>
              </a:spcBef>
            </a:pPr>
            <a:r>
              <a:rPr lang="ru-RU" sz="3200" b="1" cap="all" dirty="0">
                <a:ln w="0"/>
                <a:effectLst>
                  <a:reflection blurRad="12700" endPos="0" dist="5000" dir="5400000" sy="-100000" rotWithShape="0"/>
                </a:effectLst>
                <a:latin typeface="+mn-lt"/>
              </a:rPr>
              <a:t>ГРАЖДАНСКОЙ ОБОРОНЫ РОССИЙСКОЙ ФЕДЕРАЦИИ И ОБЩЕСТВА 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3024336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646896"/>
      </p:ext>
    </p:extLst>
  </p:cSld>
  <p:clrMapOvr>
    <a:masterClrMapping/>
  </p:clrMapOvr>
  <p:transition spd="slow" advTm="26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5737" y="2060848"/>
            <a:ext cx="636650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ИЗУЧАЕМЫЕ ВОПРОСЫ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+mn-lt"/>
              </a:rPr>
              <a:t>1. Предназначение и задачи системы ГО и РСЧС.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+mn-lt"/>
              </a:rPr>
              <a:t>2. Структура и органы управления гражданской обороны.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+mn-lt"/>
              </a:rPr>
              <a:t>4. Режимы функционирования ГО и РСЧС.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+mn-lt"/>
              </a:rPr>
              <a:t>5. Силы и средства ГО и РСЧС.</a:t>
            </a:r>
          </a:p>
          <a:p>
            <a:pPr>
              <a:lnSpc>
                <a:spcPct val="150000"/>
              </a:lnSpc>
            </a:pPr>
            <a:endParaRPr lang="ru-RU" sz="2000" b="1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3024336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59494"/>
      </p:ext>
    </p:extLst>
  </p:cSld>
  <p:clrMapOvr>
    <a:masterClrMapping/>
  </p:clrMapOvr>
  <p:transition spd="slow" advTm="363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9" name="AutoShape 7"/>
          <p:cNvSpPr>
            <a:spLocks noChangeArrowheads="1"/>
          </p:cNvSpPr>
          <p:nvPr/>
        </p:nvSpPr>
        <p:spPr bwMode="auto">
          <a:xfrm>
            <a:off x="3107521" y="620768"/>
            <a:ext cx="285752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CCFF"/>
              </a:gs>
              <a:gs pos="50000">
                <a:srgbClr val="CCCCFF">
                  <a:gamma/>
                  <a:tint val="20784"/>
                  <a:invGamma/>
                </a:srgbClr>
              </a:gs>
              <a:gs pos="100000">
                <a:srgbClr val="CCCCFF"/>
              </a:gs>
            </a:gsLst>
            <a:lin ang="5400000" scaled="1"/>
          </a:gradFill>
          <a:ln w="2857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990099"/>
              </a:buClr>
              <a:buBlip>
                <a:blip r:embed="rId5"/>
              </a:buBlip>
            </a:pPr>
            <a:r>
              <a:rPr lang="ru-RU" sz="2000" b="1" dirty="0">
                <a:solidFill>
                  <a:srgbClr val="000099"/>
                </a:solidFill>
                <a:latin typeface="Arial" charset="0"/>
              </a:rPr>
              <a:t>  Руководство  ГО</a:t>
            </a:r>
            <a:endParaRPr lang="ru-RU" dirty="0"/>
          </a:p>
        </p:txBody>
      </p:sp>
      <p:sp>
        <p:nvSpPr>
          <p:cNvPr id="64520" name="AutoShape 8"/>
          <p:cNvSpPr>
            <a:spLocks noChangeArrowheads="1"/>
          </p:cNvSpPr>
          <p:nvPr/>
        </p:nvSpPr>
        <p:spPr bwMode="auto">
          <a:xfrm>
            <a:off x="6012160" y="1844904"/>
            <a:ext cx="2808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66"/>
              </a:gs>
              <a:gs pos="50000">
                <a:srgbClr val="CCFF66">
                  <a:gamma/>
                  <a:tint val="23137"/>
                  <a:invGamma/>
                </a:srgbClr>
              </a:gs>
              <a:gs pos="100000">
                <a:srgbClr val="CCFF66"/>
              </a:gs>
            </a:gsLst>
            <a:lin ang="5400000" scaled="1"/>
          </a:gradFill>
          <a:ln w="2857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Clr>
                <a:srgbClr val="990099"/>
              </a:buClr>
              <a:buBlip>
                <a:blip r:embed="rId5"/>
              </a:buBlip>
            </a:pPr>
            <a:r>
              <a:rPr lang="ru-RU" sz="2000" dirty="0"/>
              <a:t>  </a:t>
            </a:r>
            <a:r>
              <a:rPr lang="ru-RU" sz="2000" b="1" dirty="0">
                <a:solidFill>
                  <a:srgbClr val="000099"/>
                </a:solidFill>
                <a:latin typeface="Arial" charset="0"/>
              </a:rPr>
              <a:t>Органы </a:t>
            </a:r>
          </a:p>
          <a:p>
            <a:pPr algn="ctr">
              <a:buClr>
                <a:srgbClr val="990099"/>
              </a:buClr>
            </a:pPr>
            <a:r>
              <a:rPr lang="ru-RU" sz="2000" b="1" dirty="0">
                <a:solidFill>
                  <a:srgbClr val="000099"/>
                </a:solidFill>
                <a:latin typeface="Arial" charset="0"/>
              </a:rPr>
              <a:t>управления  ГО</a:t>
            </a:r>
            <a:endParaRPr lang="ru-RU" dirty="0"/>
          </a:p>
        </p:txBody>
      </p:sp>
      <p:sp>
        <p:nvSpPr>
          <p:cNvPr id="64521" name="AutoShape 9"/>
          <p:cNvSpPr>
            <a:spLocks noChangeArrowheads="1"/>
          </p:cNvSpPr>
          <p:nvPr/>
        </p:nvSpPr>
        <p:spPr bwMode="auto">
          <a:xfrm>
            <a:off x="5550214" y="4929198"/>
            <a:ext cx="2808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FF"/>
              </a:gs>
              <a:gs pos="50000">
                <a:srgbClr val="66FFFF">
                  <a:gamma/>
                  <a:tint val="13725"/>
                  <a:invGamma/>
                </a:srgbClr>
              </a:gs>
              <a:gs pos="100000">
                <a:srgbClr val="66FFFF"/>
              </a:gs>
            </a:gsLst>
            <a:lin ang="5400000" scaled="1"/>
          </a:gradFill>
          <a:ln w="2857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Clr>
                <a:srgbClr val="990099"/>
              </a:buClr>
              <a:buBlip>
                <a:blip r:embed="rId5"/>
              </a:buBlip>
            </a:pPr>
            <a:r>
              <a:rPr lang="ru-RU" sz="2000" dirty="0"/>
              <a:t>  </a:t>
            </a:r>
            <a:r>
              <a:rPr lang="ru-RU" sz="2000" b="1" dirty="0">
                <a:solidFill>
                  <a:srgbClr val="000099"/>
                </a:solidFill>
                <a:latin typeface="Arial" charset="0"/>
              </a:rPr>
              <a:t>Эвакуационные </a:t>
            </a:r>
          </a:p>
          <a:p>
            <a:pPr algn="ctr">
              <a:buClr>
                <a:srgbClr val="990099"/>
              </a:buClr>
            </a:pPr>
            <a:r>
              <a:rPr lang="ru-RU" sz="2000" b="1" dirty="0">
                <a:solidFill>
                  <a:srgbClr val="000099"/>
                </a:solidFill>
                <a:latin typeface="Arial" charset="0"/>
              </a:rPr>
              <a:t>органы  ГО</a:t>
            </a:r>
            <a:r>
              <a:rPr lang="ru-RU" dirty="0"/>
              <a:t> </a:t>
            </a:r>
            <a:endParaRPr lang="ru-RU" sz="2000" b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64527" name="AutoShape 15"/>
          <p:cNvSpPr>
            <a:spLocks noChangeArrowheads="1"/>
          </p:cNvSpPr>
          <p:nvPr/>
        </p:nvSpPr>
        <p:spPr bwMode="auto">
          <a:xfrm>
            <a:off x="539864" y="1844824"/>
            <a:ext cx="2808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CC00"/>
              </a:gs>
              <a:gs pos="50000">
                <a:srgbClr val="CCCC00">
                  <a:gamma/>
                  <a:tint val="18431"/>
                  <a:invGamma/>
                </a:srgbClr>
              </a:gs>
              <a:gs pos="100000">
                <a:srgbClr val="CCCC00"/>
              </a:gs>
            </a:gsLst>
            <a:lin ang="5400000" scaled="1"/>
          </a:gradFill>
          <a:ln w="2857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990099"/>
              </a:buClr>
              <a:buBlip>
                <a:blip r:embed="rId5"/>
              </a:buBlip>
            </a:pPr>
            <a:r>
              <a:rPr lang="ru-RU" sz="2000" dirty="0"/>
              <a:t>  </a:t>
            </a:r>
            <a:r>
              <a:rPr lang="ru-RU" sz="2000" b="1" dirty="0">
                <a:solidFill>
                  <a:srgbClr val="000099"/>
                </a:solidFill>
                <a:latin typeface="Arial" charset="0"/>
              </a:rPr>
              <a:t>Силы  ГО</a:t>
            </a:r>
            <a:endParaRPr lang="ru-RU" sz="2000" dirty="0">
              <a:latin typeface="Arial" charset="0"/>
            </a:endParaRPr>
          </a:p>
        </p:txBody>
      </p:sp>
      <p:sp>
        <p:nvSpPr>
          <p:cNvPr id="23" name="Правильный пятиугольник 22"/>
          <p:cNvSpPr/>
          <p:nvPr/>
        </p:nvSpPr>
        <p:spPr>
          <a:xfrm>
            <a:off x="2000232" y="2857496"/>
            <a:ext cx="5072098" cy="1571636"/>
          </a:xfrm>
          <a:prstGeom prst="pentagon">
            <a:avLst/>
          </a:prstGeom>
          <a:gradFill flip="none" rotWithShape="1">
            <a:gsLst>
              <a:gs pos="0">
                <a:srgbClr val="009999">
                  <a:shade val="30000"/>
                  <a:satMod val="115000"/>
                </a:srgbClr>
              </a:gs>
              <a:gs pos="50000">
                <a:srgbClr val="009999">
                  <a:shade val="67500"/>
                  <a:satMod val="115000"/>
                </a:srgbClr>
              </a:gs>
              <a:gs pos="100000">
                <a:srgbClr val="009999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C00000"/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ct val="50000"/>
              </a:spcBef>
            </a:pPr>
            <a:r>
              <a:rPr lang="ru-RU" sz="2500" b="1" dirty="0">
                <a:ln>
                  <a:solidFill>
                    <a:srgbClr val="C00000"/>
                  </a:solidFill>
                </a:ln>
                <a:solidFill>
                  <a:srgbClr val="FFFF37"/>
                </a:solidFill>
                <a:latin typeface="Arial" charset="0"/>
              </a:rPr>
              <a:t>Организационная</a:t>
            </a:r>
          </a:p>
          <a:p>
            <a:pPr algn="ctr">
              <a:spcBef>
                <a:spcPct val="50000"/>
              </a:spcBef>
            </a:pPr>
            <a:r>
              <a:rPr lang="ru-RU" sz="2500" b="1" dirty="0">
                <a:ln>
                  <a:solidFill>
                    <a:srgbClr val="C00000"/>
                  </a:solidFill>
                </a:ln>
                <a:solidFill>
                  <a:srgbClr val="FFFF37"/>
                </a:solidFill>
                <a:latin typeface="Arial" charset="0"/>
              </a:rPr>
              <a:t>структура  ГО</a:t>
            </a:r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763868" y="5157192"/>
            <a:ext cx="2808000" cy="720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chemeClr val="accent5">
                  <a:lumMod val="40000"/>
                  <a:lumOff val="60000"/>
                  <a:alpha val="56000"/>
                </a:schemeClr>
              </a:gs>
              <a:gs pos="100000">
                <a:srgbClr val="00FF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Blip>
                <a:blip r:embed="rId5"/>
              </a:buBlip>
            </a:pPr>
            <a:r>
              <a:rPr lang="ru-RU" sz="2000" dirty="0"/>
              <a:t>  </a:t>
            </a:r>
            <a:r>
              <a:rPr lang="ru-RU" sz="2000" b="1" dirty="0">
                <a:solidFill>
                  <a:srgbClr val="000099"/>
                </a:solidFill>
                <a:latin typeface="Arial" charset="0"/>
              </a:rPr>
              <a:t>КПУФ экономики ,</a:t>
            </a:r>
          </a:p>
          <a:p>
            <a:pPr algn="ctr"/>
            <a:r>
              <a:rPr lang="ru-RU" sz="2000" b="1" dirty="0">
                <a:solidFill>
                  <a:srgbClr val="000099"/>
                </a:solidFill>
                <a:latin typeface="Arial" charset="0"/>
              </a:rPr>
              <a:t>объектов экономики</a:t>
            </a:r>
            <a:endParaRPr lang="ru-RU" sz="2000" dirty="0">
              <a:latin typeface="Arial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047289"/>
      </p:ext>
    </p:extLst>
  </p:cSld>
  <p:clrMapOvr>
    <a:masterClrMapping/>
  </p:clrMapOvr>
  <p:transition spd="slow" advTm="122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1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1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1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1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1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19" grpId="0" animBg="1"/>
      <p:bldP spid="64520" grpId="0" animBg="1"/>
      <p:bldP spid="64521" grpId="0" animBg="1"/>
      <p:bldP spid="64527" grpId="0" animBg="1"/>
      <p:bldP spid="2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абличка 2"/>
          <p:cNvSpPr/>
          <p:nvPr/>
        </p:nvSpPr>
        <p:spPr>
          <a:xfrm>
            <a:off x="2017116" y="439815"/>
            <a:ext cx="5472608" cy="540913"/>
          </a:xfrm>
          <a:prstGeom prst="plaque">
            <a:avLst>
              <a:gd name="adj" fmla="val 22311"/>
            </a:avLst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0"/>
              </a:spcBef>
            </a:pPr>
            <a:r>
              <a:rPr lang="ru-RU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charset="0"/>
              </a:rPr>
              <a:t>ПРЕЗИДЕНТ РОССИЙСКОЙ ФЕДЕРАЦИИ</a:t>
            </a:r>
          </a:p>
          <a:p>
            <a:pPr algn="ctr">
              <a:spcBef>
                <a:spcPts val="0"/>
              </a:spcBef>
            </a:pPr>
            <a:r>
              <a:rPr lang="ru-RU" sz="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charset="0"/>
              </a:rPr>
              <a:t>Определяет основы государственной политики в области ГО.                                                   Утверждает и вводит в действие план ГО РФ</a:t>
            </a:r>
          </a:p>
        </p:txBody>
      </p:sp>
      <p:sp>
        <p:nvSpPr>
          <p:cNvPr id="4" name="Табличка 3"/>
          <p:cNvSpPr/>
          <p:nvPr/>
        </p:nvSpPr>
        <p:spPr>
          <a:xfrm>
            <a:off x="3269921" y="1135560"/>
            <a:ext cx="2966998" cy="432048"/>
          </a:xfrm>
          <a:prstGeom prst="plaque">
            <a:avLst>
              <a:gd name="adj" fmla="val 22311"/>
            </a:avLst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ts val="0"/>
              </a:spcBef>
            </a:pPr>
            <a:r>
              <a:rPr lang="ru-RU" sz="1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charset="0"/>
              </a:rPr>
              <a:t>ПРАВИТЕЛЬСТВО  РФ</a:t>
            </a:r>
          </a:p>
          <a:p>
            <a:pPr algn="ctr">
              <a:spcBef>
                <a:spcPts val="0"/>
              </a:spcBef>
            </a:pPr>
            <a:r>
              <a:rPr lang="ru-RU" sz="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+mj-lt"/>
              </a:rPr>
              <a:t>Осуществляет руководство ГО РФ</a:t>
            </a:r>
            <a:endParaRPr lang="ru-RU" sz="700" b="1" i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4016" y="6254349"/>
            <a:ext cx="1115616" cy="321471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000" b="1" dirty="0" err="1">
                <a:solidFill>
                  <a:srgbClr val="FF0000"/>
                </a:solidFill>
                <a:latin typeface="Arial" charset="0"/>
              </a:rPr>
              <a:t>Эвакоорганы</a:t>
            </a:r>
            <a:endParaRPr lang="ru-RU" sz="1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31640" y="6262380"/>
            <a:ext cx="949178" cy="321472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000" b="1" dirty="0">
                <a:solidFill>
                  <a:srgbClr val="FF0000"/>
                </a:solidFill>
                <a:latin typeface="Arial" charset="0"/>
              </a:rPr>
              <a:t>КЧС и ПБ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30614" y="6277822"/>
            <a:ext cx="722806" cy="342562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000" b="1" dirty="0">
                <a:solidFill>
                  <a:srgbClr val="FF0000"/>
                </a:solidFill>
                <a:latin typeface="Arial" charset="0"/>
              </a:rPr>
              <a:t>НФГО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41533" y="6262825"/>
            <a:ext cx="1218673" cy="321027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000" b="1" dirty="0">
                <a:solidFill>
                  <a:srgbClr val="FF0000"/>
                </a:solidFill>
                <a:latin typeface="Arial" charset="0"/>
              </a:rPr>
              <a:t>РЦУСС и ИС, МЦТЭТ, ТЦТЭТ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3" y="5120315"/>
            <a:ext cx="2458279" cy="799351"/>
          </a:xfrm>
          <a:prstGeom prst="round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900" b="1" dirty="0">
                <a:solidFill>
                  <a:srgbClr val="000066"/>
                </a:solidFill>
                <a:latin typeface="Arial" charset="0"/>
              </a:rPr>
              <a:t>СТРУКТУРНЫЕ ПОДРАЗДЕЛЕНИЯ, УПОЛНОМОЧЕННЫЕ НА РЕШЕНИЕ </a:t>
            </a:r>
            <a:r>
              <a:rPr lang="ru-RU" sz="900" b="1" u="sng" dirty="0">
                <a:solidFill>
                  <a:srgbClr val="000066"/>
                </a:solidFill>
                <a:latin typeface="Arial" charset="0"/>
              </a:rPr>
              <a:t>ЗАДАЧ В ОБЛАСТИ ГО            </a:t>
            </a:r>
            <a:r>
              <a:rPr lang="ru-RU" sz="800" i="1" dirty="0">
                <a:solidFill>
                  <a:schemeClr val="tx1"/>
                </a:solidFill>
                <a:latin typeface="Arial" charset="0"/>
              </a:rPr>
              <a:t>Планируют и проводят мероприятия ГО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886806" y="3499997"/>
            <a:ext cx="0" cy="1948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12995" y="2414224"/>
            <a:ext cx="4035875" cy="1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49" idx="0"/>
          </p:cNvCxnSpPr>
          <p:nvPr/>
        </p:nvCxnSpPr>
        <p:spPr>
          <a:xfrm>
            <a:off x="763732" y="3186343"/>
            <a:ext cx="9300" cy="2653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1754250" y="3487414"/>
            <a:ext cx="7168" cy="229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35" idx="1"/>
            <a:endCxn id="12" idx="3"/>
          </p:cNvCxnSpPr>
          <p:nvPr/>
        </p:nvCxnSpPr>
        <p:spPr>
          <a:xfrm flipH="1">
            <a:off x="2565782" y="5519990"/>
            <a:ext cx="43881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1761418" y="3499997"/>
            <a:ext cx="2116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3004592" y="5144395"/>
            <a:ext cx="1472355" cy="751189"/>
          </a:xfrm>
          <a:prstGeom prst="round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900" b="1" dirty="0">
                <a:solidFill>
                  <a:srgbClr val="000066"/>
                </a:solidFill>
                <a:latin typeface="Arial" charset="0"/>
              </a:rPr>
              <a:t>РУКОВОДИТЕЛИ ГО </a:t>
            </a:r>
            <a:r>
              <a:rPr lang="ru-RU" sz="900" b="1" u="sng" dirty="0">
                <a:solidFill>
                  <a:srgbClr val="000066"/>
                </a:solidFill>
                <a:latin typeface="Arial" charset="0"/>
              </a:rPr>
              <a:t>ОРГАНИЗАЦИЙ  </a:t>
            </a:r>
            <a:r>
              <a:rPr lang="ru-RU" sz="800" i="1" dirty="0">
                <a:solidFill>
                  <a:schemeClr val="tx1"/>
                </a:solidFill>
                <a:latin typeface="Arial" charset="0"/>
              </a:rPr>
              <a:t>Организуют </a:t>
            </a:r>
            <a:r>
              <a:rPr lang="ru-RU" sz="800" i="1" dirty="0" err="1">
                <a:solidFill>
                  <a:schemeClr val="tx1"/>
                </a:solidFill>
                <a:latin typeface="Arial" charset="0"/>
              </a:rPr>
              <a:t>меропрития</a:t>
            </a:r>
            <a:r>
              <a:rPr lang="ru-RU" sz="800" i="1" dirty="0">
                <a:solidFill>
                  <a:schemeClr val="tx1"/>
                </a:solidFill>
                <a:latin typeface="Arial" charset="0"/>
              </a:rPr>
              <a:t> ГО, руководят ГО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363389" y="3303297"/>
            <a:ext cx="1512168" cy="505311"/>
          </a:xfrm>
          <a:prstGeom prst="round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900" b="1" dirty="0">
                <a:solidFill>
                  <a:srgbClr val="000066"/>
                </a:solidFill>
                <a:latin typeface="Arial" charset="0"/>
              </a:rPr>
              <a:t>ГЛАВЫ ОИВ СРФ- РУКОВОДИТЕЛИ ГО</a:t>
            </a:r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5865520" y="3808608"/>
            <a:ext cx="0" cy="1978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Скругленный прямоугольник 57"/>
          <p:cNvSpPr/>
          <p:nvPr/>
        </p:nvSpPr>
        <p:spPr>
          <a:xfrm>
            <a:off x="7219639" y="3303297"/>
            <a:ext cx="1512168" cy="462840"/>
          </a:xfrm>
          <a:prstGeom prst="round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900" b="1" dirty="0">
                <a:solidFill>
                  <a:srgbClr val="000066"/>
                </a:solidFill>
                <a:latin typeface="Arial" charset="0"/>
              </a:rPr>
              <a:t>ГУ МЧС РОССИИ ПО СУБЪЕКТАМ РФ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618291" y="1828916"/>
            <a:ext cx="2834460" cy="585308"/>
          </a:xfrm>
          <a:prstGeom prst="round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900" b="1" u="sng" dirty="0">
                <a:solidFill>
                  <a:srgbClr val="000066"/>
                </a:solidFill>
                <a:latin typeface="Arial" charset="0"/>
              </a:rPr>
              <a:t>МЧС РОССИИ                                     </a:t>
            </a:r>
            <a:r>
              <a:rPr lang="ru-RU" sz="700" i="1" dirty="0">
                <a:solidFill>
                  <a:schemeClr val="tx1"/>
                </a:solidFill>
                <a:latin typeface="Arial" charset="0"/>
              </a:rPr>
              <a:t>Осуществляет управление ГО РФ, нормативное регулирование, надзорные и контрольные функции в области ГО</a:t>
            </a:r>
            <a:endParaRPr lang="ru-RU" sz="700" b="1" i="1" dirty="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64" name="Прямая со стрелкой 63"/>
          <p:cNvCxnSpPr/>
          <p:nvPr/>
        </p:nvCxnSpPr>
        <p:spPr>
          <a:xfrm>
            <a:off x="8234470" y="4725144"/>
            <a:ext cx="0" cy="50405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>
            <a:endCxn id="73" idx="2"/>
          </p:cNvCxnSpPr>
          <p:nvPr/>
        </p:nvCxnSpPr>
        <p:spPr>
          <a:xfrm flipV="1">
            <a:off x="2684980" y="2363024"/>
            <a:ext cx="0" cy="211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5874342" y="5083934"/>
            <a:ext cx="0" cy="19471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Скругленный прямоугольник 72"/>
          <p:cNvSpPr/>
          <p:nvPr/>
        </p:nvSpPr>
        <p:spPr>
          <a:xfrm>
            <a:off x="895358" y="1861260"/>
            <a:ext cx="3579244" cy="501764"/>
          </a:xfrm>
          <a:prstGeom prst="round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900" b="1" dirty="0">
                <a:solidFill>
                  <a:srgbClr val="000066"/>
                </a:solidFill>
                <a:latin typeface="Arial" charset="0"/>
              </a:rPr>
              <a:t>ФЕДЕРАЛЬНЫЕ ОРГАНЫ ИСПОЛНИТЕЛЬНОЙ ВЛАСТИ</a:t>
            </a:r>
            <a:r>
              <a:rPr lang="ru-RU" sz="900" i="1" dirty="0">
                <a:solidFill>
                  <a:schemeClr val="tx1"/>
                </a:solidFill>
                <a:latin typeface="Arial" charset="0"/>
              </a:rPr>
              <a:t>          </a:t>
            </a:r>
            <a:r>
              <a:rPr lang="ru-RU" sz="700" i="1" dirty="0">
                <a:solidFill>
                  <a:schemeClr val="tx1"/>
                </a:solidFill>
                <a:latin typeface="Arial" charset="0"/>
              </a:rPr>
              <a:t>Организуют  мероприятия ГО в организациях находящихся в их ведении</a:t>
            </a:r>
            <a:r>
              <a:rPr lang="ru-RU" sz="700" b="1" dirty="0">
                <a:solidFill>
                  <a:srgbClr val="000066"/>
                </a:solidFill>
                <a:latin typeface="Arial" charset="0"/>
              </a:rPr>
              <a:t> </a:t>
            </a:r>
          </a:p>
        </p:txBody>
      </p:sp>
      <p:cxnSp>
        <p:nvCxnSpPr>
          <p:cNvPr id="76" name="Прямая со стрелкой 75"/>
          <p:cNvCxnSpPr>
            <a:stCxn id="59" idx="2"/>
            <a:endCxn id="54" idx="0"/>
          </p:cNvCxnSpPr>
          <p:nvPr/>
        </p:nvCxnSpPr>
        <p:spPr>
          <a:xfrm>
            <a:off x="7035521" y="2414224"/>
            <a:ext cx="0" cy="1599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>
            <a:off x="7908813" y="4968045"/>
            <a:ext cx="0" cy="2556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>
            <a:stCxn id="3" idx="2"/>
          </p:cNvCxnSpPr>
          <p:nvPr/>
        </p:nvCxnSpPr>
        <p:spPr>
          <a:xfrm>
            <a:off x="4753420" y="980728"/>
            <a:ext cx="0" cy="1680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78471" y="59375"/>
            <a:ext cx="6130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СТРУКТУРА ГРАЖДАНСКОЙ ОБОРОНЫ РФ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193949" y="4600852"/>
            <a:ext cx="1259632" cy="340316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000" b="1" dirty="0">
                <a:solidFill>
                  <a:srgbClr val="FF0000"/>
                </a:solidFill>
                <a:latin typeface="Arial" charset="0"/>
              </a:rPr>
              <a:t>НФГО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3193949" y="4153684"/>
            <a:ext cx="1259632" cy="306132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000" b="1" dirty="0">
                <a:solidFill>
                  <a:srgbClr val="FF0000"/>
                </a:solidFill>
                <a:latin typeface="Arial" charset="0"/>
              </a:rPr>
              <a:t>НАСФ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3193948" y="3702649"/>
            <a:ext cx="1259632" cy="235012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000" b="1" dirty="0" err="1">
                <a:solidFill>
                  <a:srgbClr val="FF0000"/>
                </a:solidFill>
                <a:latin typeface="Arial" charset="0"/>
              </a:rPr>
              <a:t>Эвакоорганы</a:t>
            </a:r>
            <a:endParaRPr lang="ru-RU" sz="1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559830" y="4600852"/>
            <a:ext cx="1259632" cy="340316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000" b="1" dirty="0">
                <a:solidFill>
                  <a:srgbClr val="FF0000"/>
                </a:solidFill>
                <a:latin typeface="Arial" charset="0"/>
              </a:rPr>
              <a:t>ДДС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530561" y="4153683"/>
            <a:ext cx="1259632" cy="306133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000" b="1" dirty="0">
                <a:solidFill>
                  <a:srgbClr val="FF0000"/>
                </a:solidFill>
                <a:latin typeface="Arial" charset="0"/>
              </a:rPr>
              <a:t>ПАСФ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453884" y="3717032"/>
            <a:ext cx="1387345" cy="235012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000" b="1" dirty="0">
                <a:solidFill>
                  <a:srgbClr val="FF0000"/>
                </a:solidFill>
                <a:latin typeface="Arial" charset="0"/>
              </a:rPr>
              <a:t>Комиссия по ПУФ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43216" y="3451740"/>
            <a:ext cx="1259632" cy="356868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000" b="1" dirty="0">
                <a:solidFill>
                  <a:srgbClr val="FF0000"/>
                </a:solidFill>
                <a:latin typeface="Arial" charset="0"/>
              </a:rPr>
              <a:t>АСС и АСФ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5618291" y="2574141"/>
            <a:ext cx="2834460" cy="422810"/>
          </a:xfrm>
          <a:prstGeom prst="round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900" u="sng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>
              <a:spcBef>
                <a:spcPts val="600"/>
              </a:spcBef>
            </a:pPr>
            <a:r>
              <a:rPr lang="ru-RU" sz="900" b="1" u="sng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РЦ МЧС РОС</a:t>
            </a:r>
            <a:r>
              <a:rPr lang="ru-RU" sz="900" u="sng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СИИ                              </a:t>
            </a:r>
            <a:r>
              <a:rPr lang="ru-RU" sz="800" i="1" dirty="0">
                <a:solidFill>
                  <a:schemeClr val="tx1"/>
                </a:solidFill>
                <a:latin typeface="Arial" charset="0"/>
              </a:rPr>
              <a:t>Координируют деятельность в области ГО в федеральном  округе РФ</a:t>
            </a:r>
          </a:p>
          <a:p>
            <a:pPr algn="ctr">
              <a:spcBef>
                <a:spcPts val="600"/>
              </a:spcBef>
            </a:pPr>
            <a:endParaRPr lang="ru-RU" sz="900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02963" y="2574141"/>
            <a:ext cx="1914153" cy="619415"/>
          </a:xfrm>
          <a:prstGeom prst="round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900" b="1" dirty="0">
                <a:solidFill>
                  <a:srgbClr val="000066"/>
                </a:solidFill>
                <a:latin typeface="Arial" charset="0"/>
              </a:rPr>
              <a:t>Территориальные органы ФОИВ                          </a:t>
            </a:r>
            <a:r>
              <a:rPr lang="ru-RU" sz="700" i="1" dirty="0">
                <a:solidFill>
                  <a:schemeClr val="tx1"/>
                </a:solidFill>
                <a:latin typeface="Arial" charset="0"/>
              </a:rPr>
              <a:t>Организуют выполнение мероприятий ГО в организациях находящихся в их ведении</a:t>
            </a:r>
            <a:r>
              <a:rPr lang="ru-RU" sz="800" i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800" i="1" dirty="0">
                <a:solidFill>
                  <a:srgbClr val="000066"/>
                </a:solidFill>
                <a:latin typeface="Arial" charset="0"/>
              </a:rPr>
              <a:t>              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119396" y="2574142"/>
            <a:ext cx="1466977" cy="638836"/>
          </a:xfrm>
          <a:prstGeom prst="round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900" b="1" dirty="0">
                <a:solidFill>
                  <a:srgbClr val="000066"/>
                </a:solidFill>
                <a:latin typeface="Arial" charset="0"/>
              </a:rPr>
              <a:t>Подведомственные организации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3660206" y="2557072"/>
            <a:ext cx="1777328" cy="625671"/>
          </a:xfrm>
          <a:prstGeom prst="round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900" b="1" dirty="0">
                <a:solidFill>
                  <a:srgbClr val="000066"/>
                </a:solidFill>
                <a:latin typeface="Arial" charset="0"/>
              </a:rPr>
              <a:t>Специальные ведомственные АСС и АСФ</a:t>
            </a: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5231220" y="5298285"/>
            <a:ext cx="1286245" cy="451994"/>
          </a:xfrm>
          <a:prstGeom prst="round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900" b="1" dirty="0">
                <a:solidFill>
                  <a:srgbClr val="000066"/>
                </a:solidFill>
                <a:latin typeface="Arial" charset="0"/>
              </a:rPr>
              <a:t>ОРГАНИЗАЦИИ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5061396" y="4005064"/>
            <a:ext cx="1804018" cy="730309"/>
          </a:xfrm>
          <a:prstGeom prst="round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900" b="1" dirty="0">
                <a:solidFill>
                  <a:srgbClr val="000066"/>
                </a:solidFill>
                <a:latin typeface="Arial" charset="0"/>
              </a:rPr>
              <a:t>Органы обеспечивающие выполнение мероприятий в субъектах РФ  </a:t>
            </a:r>
            <a:r>
              <a:rPr lang="ru-RU" sz="800" i="1" dirty="0">
                <a:solidFill>
                  <a:schemeClr val="tx1"/>
                </a:solidFill>
                <a:latin typeface="Arial" charset="0"/>
              </a:rPr>
              <a:t>Организуют выполнение мероприятий ГО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262592" y="4038326"/>
            <a:ext cx="1512168" cy="697048"/>
          </a:xfrm>
          <a:prstGeom prst="round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900" b="1" dirty="0">
              <a:solidFill>
                <a:srgbClr val="000066"/>
              </a:solidFill>
              <a:latin typeface="Arial" charset="0"/>
            </a:endParaRPr>
          </a:p>
          <a:p>
            <a:pPr algn="ctr">
              <a:spcBef>
                <a:spcPts val="600"/>
              </a:spcBef>
            </a:pPr>
            <a:r>
              <a:rPr lang="ru-RU" sz="900" b="1" dirty="0">
                <a:solidFill>
                  <a:srgbClr val="000066"/>
                </a:solidFill>
                <a:latin typeface="Arial" charset="0"/>
              </a:rPr>
              <a:t>Главы МО   </a:t>
            </a:r>
            <a:r>
              <a:rPr lang="ru-RU" sz="800" i="1" dirty="0">
                <a:solidFill>
                  <a:schemeClr val="tx1"/>
                </a:solidFill>
                <a:latin typeface="Arial" charset="0"/>
              </a:rPr>
              <a:t>Организуют мероприятия ГО</a:t>
            </a:r>
          </a:p>
          <a:p>
            <a:pPr algn="ctr">
              <a:spcBef>
                <a:spcPts val="600"/>
              </a:spcBef>
            </a:pPr>
            <a:endParaRPr lang="ru-RU" sz="9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262591" y="5229200"/>
            <a:ext cx="1644283" cy="762035"/>
          </a:xfrm>
          <a:prstGeom prst="round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900" b="1" dirty="0">
                <a:solidFill>
                  <a:srgbClr val="000066"/>
                </a:solidFill>
                <a:latin typeface="Arial" charset="0"/>
              </a:rPr>
              <a:t>Органы управления ГО и ЧС МО           </a:t>
            </a:r>
            <a:r>
              <a:rPr lang="ru-RU" sz="800" i="1" dirty="0">
                <a:solidFill>
                  <a:schemeClr val="tx1"/>
                </a:solidFill>
                <a:latin typeface="Arial" charset="0"/>
              </a:rPr>
              <a:t>Организуют выполнение мероприятий ГО</a:t>
            </a: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8256534" y="6277822"/>
            <a:ext cx="728596" cy="297998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000" b="1" dirty="0">
                <a:solidFill>
                  <a:srgbClr val="FF0000"/>
                </a:solidFill>
                <a:latin typeface="Arial" charset="0"/>
              </a:rPr>
              <a:t>НФГО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7308304" y="6277822"/>
            <a:ext cx="866284" cy="321472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000" b="1" dirty="0">
                <a:solidFill>
                  <a:srgbClr val="FF0000"/>
                </a:solidFill>
                <a:latin typeface="Arial" charset="0"/>
              </a:rPr>
              <a:t>КЧС и ПБ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4976863" y="6298913"/>
            <a:ext cx="1049753" cy="321471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000" b="1" dirty="0" err="1">
                <a:solidFill>
                  <a:srgbClr val="FF0000"/>
                </a:solidFill>
                <a:latin typeface="Arial" charset="0"/>
              </a:rPr>
              <a:t>ТАССиАСФ</a:t>
            </a:r>
            <a:endParaRPr lang="ru-RU" sz="1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6099667" y="6293382"/>
            <a:ext cx="1119972" cy="321471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1000" b="1" dirty="0" err="1">
                <a:solidFill>
                  <a:srgbClr val="FF0000"/>
                </a:solidFill>
                <a:latin typeface="Arial" charset="0"/>
              </a:rPr>
              <a:t>Эвакоорганы</a:t>
            </a:r>
            <a:endParaRPr lang="ru-RU" sz="1000" b="1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89" name="Прямая соединительная линия 88"/>
          <p:cNvCxnSpPr/>
          <p:nvPr/>
        </p:nvCxnSpPr>
        <p:spPr>
          <a:xfrm>
            <a:off x="3001103" y="3207415"/>
            <a:ext cx="11651" cy="1598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/>
          <p:nvPr/>
        </p:nvCxnSpPr>
        <p:spPr>
          <a:xfrm>
            <a:off x="2841229" y="3808608"/>
            <a:ext cx="352719" cy="115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>
            <a:stCxn id="47" idx="3"/>
          </p:cNvCxnSpPr>
          <p:nvPr/>
        </p:nvCxnSpPr>
        <p:spPr>
          <a:xfrm>
            <a:off x="2790193" y="4306750"/>
            <a:ext cx="394839" cy="1249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/>
          <p:cNvCxnSpPr/>
          <p:nvPr/>
        </p:nvCxnSpPr>
        <p:spPr>
          <a:xfrm>
            <a:off x="2820048" y="4799763"/>
            <a:ext cx="352719" cy="115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/>
          <p:nvPr/>
        </p:nvCxnSpPr>
        <p:spPr>
          <a:xfrm>
            <a:off x="5363389" y="6068364"/>
            <a:ext cx="0" cy="23054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 стрелкой 107"/>
          <p:cNvCxnSpPr/>
          <p:nvPr/>
        </p:nvCxnSpPr>
        <p:spPr>
          <a:xfrm>
            <a:off x="486680" y="2428205"/>
            <a:ext cx="2510" cy="1288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 стрелкой 111"/>
          <p:cNvCxnSpPr>
            <a:endCxn id="61" idx="0"/>
          </p:cNvCxnSpPr>
          <p:nvPr/>
        </p:nvCxnSpPr>
        <p:spPr>
          <a:xfrm>
            <a:off x="4548870" y="2414224"/>
            <a:ext cx="0" cy="1428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 flipV="1">
            <a:off x="611560" y="6068364"/>
            <a:ext cx="3780457" cy="847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>
            <a:endCxn id="78" idx="0"/>
          </p:cNvCxnSpPr>
          <p:nvPr/>
        </p:nvCxnSpPr>
        <p:spPr>
          <a:xfrm>
            <a:off x="6659653" y="6097003"/>
            <a:ext cx="0" cy="19637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 стрелкой 121"/>
          <p:cNvCxnSpPr/>
          <p:nvPr/>
        </p:nvCxnSpPr>
        <p:spPr>
          <a:xfrm>
            <a:off x="7792617" y="6097003"/>
            <a:ext cx="0" cy="18081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>
            <a:off x="8774760" y="6091837"/>
            <a:ext cx="0" cy="18598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>
            <a:stCxn id="35" idx="3"/>
            <a:endCxn id="65" idx="1"/>
          </p:cNvCxnSpPr>
          <p:nvPr/>
        </p:nvCxnSpPr>
        <p:spPr>
          <a:xfrm>
            <a:off x="4476947" y="5519990"/>
            <a:ext cx="754273" cy="4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>
            <a:endCxn id="69" idx="2"/>
          </p:cNvCxnSpPr>
          <p:nvPr/>
        </p:nvCxnSpPr>
        <p:spPr>
          <a:xfrm flipV="1">
            <a:off x="8084732" y="5991235"/>
            <a:ext cx="1" cy="100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/>
          <p:nvPr/>
        </p:nvCxnSpPr>
        <p:spPr>
          <a:xfrm>
            <a:off x="2480190" y="1681397"/>
            <a:ext cx="4555331" cy="9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>
          <a:xfrm>
            <a:off x="5874342" y="5093858"/>
            <a:ext cx="178029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/>
          <p:nvPr/>
        </p:nvCxnSpPr>
        <p:spPr>
          <a:xfrm flipV="1">
            <a:off x="7654639" y="4742742"/>
            <a:ext cx="0" cy="35111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/>
          <p:nvPr/>
        </p:nvCxnSpPr>
        <p:spPr>
          <a:xfrm>
            <a:off x="5874342" y="4968045"/>
            <a:ext cx="203447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/>
          <p:cNvCxnSpPr>
            <a:endCxn id="4" idx="2"/>
          </p:cNvCxnSpPr>
          <p:nvPr/>
        </p:nvCxnSpPr>
        <p:spPr>
          <a:xfrm flipV="1">
            <a:off x="4753420" y="1567608"/>
            <a:ext cx="0" cy="132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 flipV="1">
            <a:off x="1402848" y="5919666"/>
            <a:ext cx="0" cy="14869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172"/>
          <p:cNvCxnSpPr/>
          <p:nvPr/>
        </p:nvCxnSpPr>
        <p:spPr>
          <a:xfrm>
            <a:off x="5870552" y="3861048"/>
            <a:ext cx="22458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 стрелкой 174"/>
          <p:cNvCxnSpPr/>
          <p:nvPr/>
        </p:nvCxnSpPr>
        <p:spPr>
          <a:xfrm>
            <a:off x="8116371" y="3861048"/>
            <a:ext cx="0" cy="1772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/>
          <p:cNvCxnSpPr/>
          <p:nvPr/>
        </p:nvCxnSpPr>
        <p:spPr>
          <a:xfrm>
            <a:off x="5884742" y="3108630"/>
            <a:ext cx="2231629" cy="2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единительная линия 177"/>
          <p:cNvCxnSpPr>
            <a:endCxn id="54" idx="2"/>
          </p:cNvCxnSpPr>
          <p:nvPr/>
        </p:nvCxnSpPr>
        <p:spPr>
          <a:xfrm flipV="1">
            <a:off x="7035521" y="2996951"/>
            <a:ext cx="0" cy="11458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 стрелкой 178"/>
          <p:cNvCxnSpPr/>
          <p:nvPr/>
        </p:nvCxnSpPr>
        <p:spPr>
          <a:xfrm>
            <a:off x="8116371" y="3111534"/>
            <a:ext cx="0" cy="19176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 стрелкой 182"/>
          <p:cNvCxnSpPr/>
          <p:nvPr/>
        </p:nvCxnSpPr>
        <p:spPr>
          <a:xfrm>
            <a:off x="5885813" y="3111534"/>
            <a:ext cx="0" cy="19176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Прямая со стрелкой 184"/>
          <p:cNvCxnSpPr>
            <a:endCxn id="59" idx="0"/>
          </p:cNvCxnSpPr>
          <p:nvPr/>
        </p:nvCxnSpPr>
        <p:spPr>
          <a:xfrm>
            <a:off x="7035521" y="1690782"/>
            <a:ext cx="0" cy="13813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Прямая со стрелкой 186"/>
          <p:cNvCxnSpPr/>
          <p:nvPr/>
        </p:nvCxnSpPr>
        <p:spPr>
          <a:xfrm>
            <a:off x="2480190" y="1676834"/>
            <a:ext cx="0" cy="18442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Прямая соединительная линия 260"/>
          <p:cNvCxnSpPr/>
          <p:nvPr/>
        </p:nvCxnSpPr>
        <p:spPr>
          <a:xfrm>
            <a:off x="5365346" y="6082208"/>
            <a:ext cx="3409414" cy="110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Прямая со стрелкой 262"/>
          <p:cNvCxnSpPr/>
          <p:nvPr/>
        </p:nvCxnSpPr>
        <p:spPr>
          <a:xfrm>
            <a:off x="611560" y="6068364"/>
            <a:ext cx="0" cy="1859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Прямая со стрелкой 266"/>
          <p:cNvCxnSpPr/>
          <p:nvPr/>
        </p:nvCxnSpPr>
        <p:spPr>
          <a:xfrm>
            <a:off x="1754250" y="6076840"/>
            <a:ext cx="0" cy="1859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Прямая со стрелкой 267"/>
          <p:cNvCxnSpPr/>
          <p:nvPr/>
        </p:nvCxnSpPr>
        <p:spPr>
          <a:xfrm>
            <a:off x="2996407" y="6068363"/>
            <a:ext cx="0" cy="1859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Прямая со стрелкой 268"/>
          <p:cNvCxnSpPr/>
          <p:nvPr/>
        </p:nvCxnSpPr>
        <p:spPr>
          <a:xfrm>
            <a:off x="4392017" y="6080100"/>
            <a:ext cx="0" cy="1859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Прямая соединительная линия 269"/>
          <p:cNvCxnSpPr/>
          <p:nvPr/>
        </p:nvCxnSpPr>
        <p:spPr>
          <a:xfrm flipH="1" flipV="1">
            <a:off x="5885813" y="4742742"/>
            <a:ext cx="1" cy="22530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170" name="Звук 16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3998675"/>
      </p:ext>
    </p:extLst>
  </p:cSld>
  <p:clrMapOvr>
    <a:masterClrMapping/>
  </p:clrMapOvr>
  <p:transition spd="slow" advTm="4696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1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1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1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1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1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1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1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1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1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1"/>
                            </p:stCondLst>
                            <p:childTnLst>
                              <p:par>
                                <p:cTn id="10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001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501"/>
                            </p:stCondLst>
                            <p:childTnLst>
                              <p:par>
                                <p:cTn id="1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9001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9501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1"/>
                            </p:stCondLst>
                            <p:childTnLst>
                              <p:par>
                                <p:cTn id="1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501"/>
                            </p:stCondLst>
                            <p:childTnLst>
                              <p:par>
                                <p:cTn id="16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2501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3001"/>
                            </p:stCondLst>
                            <p:childTnLst>
                              <p:par>
                                <p:cTn id="1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501"/>
                            </p:stCondLst>
                            <p:childTnLst>
                              <p:par>
                                <p:cTn id="1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4001"/>
                            </p:stCondLst>
                            <p:childTnLst>
                              <p:par>
                                <p:cTn id="2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4501"/>
                            </p:stCondLst>
                            <p:childTnLst>
                              <p:par>
                                <p:cTn id="2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35" grpId="0" animBg="1"/>
      <p:bldP spid="41" grpId="0" animBg="1"/>
      <p:bldP spid="58" grpId="0" animBg="1"/>
      <p:bldP spid="59" grpId="0" animBg="1"/>
      <p:bldP spid="73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4" grpId="0" animBg="1"/>
      <p:bldP spid="56" grpId="0" animBg="1"/>
      <p:bldP spid="57" grpId="0" animBg="1"/>
      <p:bldP spid="61" grpId="0" animBg="1"/>
      <p:bldP spid="65" grpId="0" animBg="1"/>
      <p:bldP spid="66" grpId="0" animBg="1"/>
      <p:bldP spid="68" grpId="0" animBg="1"/>
      <p:bldP spid="69" grpId="0" animBg="1"/>
      <p:bldP spid="71" grpId="0" animBg="1"/>
      <p:bldP spid="72" grpId="0" animBg="1"/>
      <p:bldP spid="77" grpId="0" animBg="1"/>
      <p:bldP spid="7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7784" y="214290"/>
            <a:ext cx="5561061" cy="360363"/>
          </a:xfrm>
          <a:prstGeom prst="rect">
            <a:avLst/>
          </a:prstGeom>
          <a:solidFill>
            <a:srgbClr val="008000"/>
          </a:solidFill>
          <a:ln w="28575">
            <a:solidFill>
              <a:srgbClr val="0033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lIns="0" tIns="0" rIns="0" bIns="0" anchor="ctr"/>
          <a:lstStyle/>
          <a:p>
            <a:pPr algn="ctr" eaLnBrk="0" hangingPunct="0"/>
            <a:r>
              <a:rPr lang="ru-RU" sz="1800" b="1" dirty="0">
                <a:solidFill>
                  <a:srgbClr val="FFFFC5"/>
                </a:solidFill>
                <a:latin typeface="Arial" charset="0"/>
              </a:rPr>
              <a:t>Губернатор- Руководитель ГО </a:t>
            </a:r>
          </a:p>
        </p:txBody>
      </p:sp>
      <p:grpSp>
        <p:nvGrpSpPr>
          <p:cNvPr id="135" name="Группа 134"/>
          <p:cNvGrpSpPr/>
          <p:nvPr/>
        </p:nvGrpSpPr>
        <p:grpSpPr>
          <a:xfrm>
            <a:off x="2424499" y="571480"/>
            <a:ext cx="3352034" cy="2716314"/>
            <a:chOff x="2285984" y="571480"/>
            <a:chExt cx="3352034" cy="2716314"/>
          </a:xfrm>
        </p:grpSpPr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flipV="1">
              <a:off x="2285984" y="785794"/>
              <a:ext cx="3352034" cy="4759"/>
            </a:xfrm>
            <a:prstGeom prst="line">
              <a:avLst/>
            </a:prstGeom>
            <a:noFill/>
            <a:ln w="28575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5638018" y="571480"/>
              <a:ext cx="0" cy="215900"/>
            </a:xfrm>
            <a:prstGeom prst="line">
              <a:avLst/>
            </a:prstGeom>
            <a:noFill/>
            <a:ln w="28575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519" name="Line 111"/>
            <p:cNvSpPr>
              <a:spLocks noChangeShapeType="1"/>
            </p:cNvSpPr>
            <p:nvPr/>
          </p:nvSpPr>
          <p:spPr bwMode="auto">
            <a:xfrm flipH="1">
              <a:off x="2285984" y="785794"/>
              <a:ext cx="0" cy="2502000"/>
            </a:xfrm>
            <a:prstGeom prst="line">
              <a:avLst/>
            </a:prstGeom>
            <a:noFill/>
            <a:ln w="28575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3" name="Группа 142"/>
          <p:cNvGrpSpPr/>
          <p:nvPr/>
        </p:nvGrpSpPr>
        <p:grpSpPr>
          <a:xfrm>
            <a:off x="304167" y="1357298"/>
            <a:ext cx="1752198" cy="4356000"/>
            <a:chOff x="176596" y="1357298"/>
            <a:chExt cx="1752198" cy="4356000"/>
          </a:xfrm>
        </p:grpSpPr>
        <p:sp>
          <p:nvSpPr>
            <p:cNvPr id="17548" name="Line 140"/>
            <p:cNvSpPr>
              <a:spLocks noChangeShapeType="1"/>
            </p:cNvSpPr>
            <p:nvPr/>
          </p:nvSpPr>
          <p:spPr bwMode="auto">
            <a:xfrm>
              <a:off x="176596" y="1357298"/>
              <a:ext cx="252000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grpSp>
          <p:nvGrpSpPr>
            <p:cNvPr id="140" name="Группа 139"/>
            <p:cNvGrpSpPr/>
            <p:nvPr/>
          </p:nvGrpSpPr>
          <p:grpSpPr>
            <a:xfrm>
              <a:off x="176596" y="1357298"/>
              <a:ext cx="1752198" cy="4356000"/>
              <a:chOff x="176596" y="1357298"/>
              <a:chExt cx="1752198" cy="4356000"/>
            </a:xfrm>
          </p:grpSpPr>
          <p:sp>
            <p:nvSpPr>
              <p:cNvPr id="17582" name="Rectangle 174"/>
              <p:cNvSpPr>
                <a:spLocks noChangeArrowheads="1"/>
              </p:cNvSpPr>
              <p:nvPr/>
            </p:nvSpPr>
            <p:spPr bwMode="auto">
              <a:xfrm>
                <a:off x="428596" y="3929066"/>
                <a:ext cx="1500198" cy="357190"/>
              </a:xfrm>
              <a:prstGeom prst="rect">
                <a:avLst/>
              </a:prstGeom>
              <a:gradFill rotWithShape="1">
                <a:gsLst>
                  <a:gs pos="0">
                    <a:srgbClr val="FFFF99"/>
                  </a:gs>
                  <a:gs pos="100000">
                    <a:srgbClr val="FFFFFF"/>
                  </a:gs>
                </a:gsLst>
                <a:lin ang="5400000" scaled="1"/>
              </a:gradFill>
              <a:ln w="28575">
                <a:solidFill>
                  <a:srgbClr val="80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0" tIns="7200" rIns="0" bIns="0" anchor="ctr"/>
              <a:lstStyle/>
              <a:p>
                <a:pPr algn="ctr" eaLnBrk="0" hangingPunct="0"/>
                <a:r>
                  <a:rPr lang="ru-RU" sz="1300" b="1" dirty="0">
                    <a:latin typeface="Arial" charset="0"/>
                  </a:rPr>
                  <a:t>УМЦ  по ГО и ЧС</a:t>
                </a:r>
              </a:p>
            </p:txBody>
          </p:sp>
          <p:sp>
            <p:nvSpPr>
              <p:cNvPr id="17544" name="Line 136"/>
              <p:cNvSpPr>
                <a:spLocks noChangeShapeType="1"/>
              </p:cNvSpPr>
              <p:nvPr/>
            </p:nvSpPr>
            <p:spPr bwMode="auto">
              <a:xfrm>
                <a:off x="179388" y="1357298"/>
                <a:ext cx="0" cy="435600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583" name="Line 175"/>
              <p:cNvSpPr>
                <a:spLocks noChangeShapeType="1"/>
              </p:cNvSpPr>
              <p:nvPr/>
            </p:nvSpPr>
            <p:spPr bwMode="auto">
              <a:xfrm>
                <a:off x="176596" y="4071942"/>
                <a:ext cx="252000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41" name="Группа 140"/>
          <p:cNvGrpSpPr/>
          <p:nvPr/>
        </p:nvGrpSpPr>
        <p:grpSpPr>
          <a:xfrm>
            <a:off x="290679" y="5143511"/>
            <a:ext cx="2270510" cy="1214447"/>
            <a:chOff x="163108" y="5143511"/>
            <a:chExt cx="2270510" cy="1214447"/>
          </a:xfrm>
        </p:grpSpPr>
        <p:sp>
          <p:nvSpPr>
            <p:cNvPr id="17526" name="Rectangle 118"/>
            <p:cNvSpPr>
              <a:spLocks noChangeArrowheads="1"/>
            </p:cNvSpPr>
            <p:nvPr/>
          </p:nvSpPr>
          <p:spPr bwMode="auto">
            <a:xfrm rot="16200000">
              <a:off x="912144" y="4659964"/>
              <a:ext cx="461665" cy="1428760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vert="eaVert" wrap="square" lIns="0" tIns="0" rIns="0" bIns="0">
              <a:spAutoFit/>
            </a:bodyPr>
            <a:lstStyle/>
            <a:p>
              <a:pPr algn="ctr" eaLnBrk="0" hangingPunct="0"/>
              <a:r>
                <a:rPr lang="ru-RU" sz="1500" b="1" dirty="0">
                  <a:solidFill>
                    <a:srgbClr val="800000"/>
                  </a:solidFill>
                  <a:latin typeface="Arial" charset="0"/>
                </a:rPr>
                <a:t>Управления (отделы)</a:t>
              </a:r>
            </a:p>
          </p:txBody>
        </p:sp>
        <p:sp>
          <p:nvSpPr>
            <p:cNvPr id="17524" name="Rectangle 116"/>
            <p:cNvSpPr>
              <a:spLocks noChangeArrowheads="1"/>
            </p:cNvSpPr>
            <p:nvPr/>
          </p:nvSpPr>
          <p:spPr bwMode="auto">
            <a:xfrm>
              <a:off x="214282" y="6005533"/>
              <a:ext cx="647700" cy="352425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FF"/>
                </a:gs>
              </a:gsLst>
              <a:lin ang="5400000" scaled="1"/>
            </a:gradFill>
            <a:ln w="28575">
              <a:solidFill>
                <a:srgbClr val="800000"/>
              </a:solidFill>
              <a:prstDash val="lgDash"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545" name="Line 137"/>
            <p:cNvSpPr>
              <a:spLocks noChangeShapeType="1"/>
            </p:cNvSpPr>
            <p:nvPr/>
          </p:nvSpPr>
          <p:spPr bwMode="auto">
            <a:xfrm flipV="1">
              <a:off x="163108" y="5708666"/>
              <a:ext cx="1980000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565" name="Line 157"/>
            <p:cNvSpPr>
              <a:spLocks noChangeShapeType="1"/>
            </p:cNvSpPr>
            <p:nvPr/>
          </p:nvSpPr>
          <p:spPr bwMode="auto">
            <a:xfrm>
              <a:off x="571472" y="5711843"/>
              <a:ext cx="0" cy="360363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566" name="Line 158"/>
            <p:cNvSpPr>
              <a:spLocks noChangeShapeType="1"/>
            </p:cNvSpPr>
            <p:nvPr/>
          </p:nvSpPr>
          <p:spPr bwMode="auto">
            <a:xfrm>
              <a:off x="1368393" y="5711843"/>
              <a:ext cx="0" cy="360363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567" name="Line 159"/>
            <p:cNvSpPr>
              <a:spLocks noChangeShapeType="1"/>
            </p:cNvSpPr>
            <p:nvPr/>
          </p:nvSpPr>
          <p:spPr bwMode="auto">
            <a:xfrm>
              <a:off x="2160556" y="5711843"/>
              <a:ext cx="0" cy="360363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586" name="Rectangle 178"/>
            <p:cNvSpPr>
              <a:spLocks noChangeArrowheads="1"/>
            </p:cNvSpPr>
            <p:nvPr/>
          </p:nvSpPr>
          <p:spPr bwMode="auto">
            <a:xfrm>
              <a:off x="1000100" y="6005533"/>
              <a:ext cx="647700" cy="352425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FF"/>
                </a:gs>
              </a:gsLst>
              <a:lin ang="5400000" scaled="1"/>
            </a:gradFill>
            <a:ln w="28575">
              <a:solidFill>
                <a:srgbClr val="800000"/>
              </a:solidFill>
              <a:prstDash val="lgDash"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587" name="Rectangle 179"/>
            <p:cNvSpPr>
              <a:spLocks noChangeArrowheads="1"/>
            </p:cNvSpPr>
            <p:nvPr/>
          </p:nvSpPr>
          <p:spPr bwMode="auto">
            <a:xfrm>
              <a:off x="1785918" y="6005533"/>
              <a:ext cx="647700" cy="352425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FF"/>
                </a:gs>
              </a:gsLst>
              <a:lin ang="5400000" scaled="1"/>
            </a:gradFill>
            <a:ln w="28575">
              <a:solidFill>
                <a:srgbClr val="800000"/>
              </a:solidFill>
              <a:prstDash val="lgDash"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3638945" y="4496636"/>
            <a:ext cx="1404000" cy="504000"/>
          </a:xfrm>
          <a:prstGeom prst="rect">
            <a:avLst/>
          </a:prstGeom>
          <a:solidFill>
            <a:srgbClr val="FF9999"/>
          </a:solidFill>
          <a:ln w="28575">
            <a:solidFill>
              <a:srgbClr val="800080"/>
            </a:solidFill>
            <a:miter lim="800000"/>
            <a:headEnd/>
            <a:tailEnd/>
          </a:ln>
          <a:effectLst>
            <a:glow rad="101600">
              <a:srgbClr val="FF256E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/>
          <a:lstStyle/>
          <a:p>
            <a:pPr algn="ctr" eaLnBrk="0" hangingPunct="0"/>
            <a:r>
              <a:rPr lang="ru-RU" sz="1400" b="1" dirty="0">
                <a:solidFill>
                  <a:srgbClr val="700015"/>
                </a:solidFill>
                <a:latin typeface="Arial" charset="0"/>
              </a:rPr>
              <a:t>Руководитель организации</a:t>
            </a:r>
          </a:p>
        </p:txBody>
      </p:sp>
      <p:sp>
        <p:nvSpPr>
          <p:cNvPr id="17433" name="Line 25"/>
          <p:cNvSpPr>
            <a:spLocks noChangeShapeType="1"/>
          </p:cNvSpPr>
          <p:nvPr/>
        </p:nvSpPr>
        <p:spPr bwMode="auto">
          <a:xfrm>
            <a:off x="4139011" y="2214554"/>
            <a:ext cx="0" cy="22680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106" name="Группа 105"/>
          <p:cNvGrpSpPr/>
          <p:nvPr/>
        </p:nvGrpSpPr>
        <p:grpSpPr>
          <a:xfrm>
            <a:off x="323645" y="182622"/>
            <a:ext cx="2071670" cy="942122"/>
            <a:chOff x="0" y="142852"/>
            <a:chExt cx="2071670" cy="1014593"/>
          </a:xfrm>
        </p:grpSpPr>
        <p:sp>
          <p:nvSpPr>
            <p:cNvPr id="102" name="Капля 101"/>
            <p:cNvSpPr/>
            <p:nvPr/>
          </p:nvSpPr>
          <p:spPr>
            <a:xfrm>
              <a:off x="0" y="142852"/>
              <a:ext cx="2071670" cy="1000132"/>
            </a:xfrm>
            <a:prstGeom prst="teardrop">
              <a:avLst/>
            </a:prstGeom>
            <a:solidFill>
              <a:srgbClr val="008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3" name="Text Box 45"/>
            <p:cNvSpPr txBox="1">
              <a:spLocks noChangeArrowheads="1"/>
            </p:cNvSpPr>
            <p:nvPr/>
          </p:nvSpPr>
          <p:spPr bwMode="auto">
            <a:xfrm>
              <a:off x="35719" y="285728"/>
              <a:ext cx="2000232" cy="871717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algn="ctr" defTabSz="762000">
                <a:lnSpc>
                  <a:spcPct val="80000"/>
                </a:lnSpc>
                <a:spcBef>
                  <a:spcPts val="600"/>
                </a:spcBef>
              </a:pPr>
              <a:r>
                <a:rPr lang="ru-RU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Организация</a:t>
              </a:r>
            </a:p>
            <a:p>
              <a:pPr algn="ctr" defTabSz="762000">
                <a:lnSpc>
                  <a:spcPct val="80000"/>
                </a:lnSpc>
                <a:spcBef>
                  <a:spcPts val="600"/>
                </a:spcBef>
              </a:pPr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ГО  в  субъекте РФ</a:t>
              </a:r>
            </a:p>
          </p:txBody>
        </p:sp>
      </p:grpSp>
      <p:grpSp>
        <p:nvGrpSpPr>
          <p:cNvPr id="136" name="Группа 135"/>
          <p:cNvGrpSpPr/>
          <p:nvPr/>
        </p:nvGrpSpPr>
        <p:grpSpPr>
          <a:xfrm>
            <a:off x="554747" y="1214422"/>
            <a:ext cx="1872000" cy="468000"/>
            <a:chOff x="416232" y="1214422"/>
            <a:chExt cx="1872000" cy="468000"/>
          </a:xfrm>
        </p:grpSpPr>
        <p:sp>
          <p:nvSpPr>
            <p:cNvPr id="17521" name="Rectangle 113"/>
            <p:cNvSpPr>
              <a:spLocks noChangeArrowheads="1"/>
            </p:cNvSpPr>
            <p:nvPr/>
          </p:nvSpPr>
          <p:spPr bwMode="auto">
            <a:xfrm>
              <a:off x="416232" y="1214422"/>
              <a:ext cx="1584000" cy="468000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7200" rIns="0" bIns="0" anchor="ctr"/>
            <a:lstStyle/>
            <a:p>
              <a:pPr algn="ctr" eaLnBrk="0" hangingPunct="0"/>
              <a:r>
                <a:rPr lang="ru-RU" sz="1300" b="1" dirty="0">
                  <a:solidFill>
                    <a:srgbClr val="800000"/>
                  </a:solidFill>
                  <a:latin typeface="Arial" charset="0"/>
                </a:rPr>
                <a:t>ГУ МЧС РФ по субъекту РФ</a:t>
              </a:r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>
              <a:off x="2000232" y="1428736"/>
              <a:ext cx="288000" cy="0"/>
            </a:xfrm>
            <a:prstGeom prst="line">
              <a:avLst/>
            </a:prstGeom>
            <a:noFill/>
            <a:ln w="28575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67111" y="1928802"/>
            <a:ext cx="1859636" cy="610876"/>
            <a:chOff x="428596" y="1928802"/>
            <a:chExt cx="1859636" cy="610876"/>
          </a:xfrm>
        </p:grpSpPr>
        <p:grpSp>
          <p:nvGrpSpPr>
            <p:cNvPr id="113" name="Группа 112"/>
            <p:cNvGrpSpPr/>
            <p:nvPr/>
          </p:nvGrpSpPr>
          <p:grpSpPr>
            <a:xfrm>
              <a:off x="428596" y="1928802"/>
              <a:ext cx="1726876" cy="610876"/>
              <a:chOff x="571472" y="1928802"/>
              <a:chExt cx="1726876" cy="610876"/>
            </a:xfrm>
          </p:grpSpPr>
          <p:sp>
            <p:nvSpPr>
              <p:cNvPr id="108" name="Rectangle 106"/>
              <p:cNvSpPr>
                <a:spLocks noChangeArrowheads="1"/>
              </p:cNvSpPr>
              <p:nvPr/>
            </p:nvSpPr>
            <p:spPr bwMode="auto">
              <a:xfrm>
                <a:off x="714348" y="2071678"/>
                <a:ext cx="1584000" cy="468000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rgbClr val="8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eaLnBrk="0" hangingPunct="0"/>
                <a:endParaRPr lang="ru-RU" sz="1300" b="1" dirty="0">
                  <a:solidFill>
                    <a:srgbClr val="800000"/>
                  </a:solidFill>
                  <a:latin typeface="Arial" charset="0"/>
                </a:endParaRPr>
              </a:p>
            </p:txBody>
          </p:sp>
          <p:sp>
            <p:nvSpPr>
              <p:cNvPr id="107" name="Rectangle 106"/>
              <p:cNvSpPr>
                <a:spLocks noChangeArrowheads="1"/>
              </p:cNvSpPr>
              <p:nvPr/>
            </p:nvSpPr>
            <p:spPr bwMode="auto">
              <a:xfrm>
                <a:off x="642910" y="2000240"/>
                <a:ext cx="1584000" cy="468000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rgbClr val="80000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eaLnBrk="0" hangingPunct="0"/>
                <a:endParaRPr lang="ru-RU" sz="1300" b="1" dirty="0">
                  <a:solidFill>
                    <a:srgbClr val="800000"/>
                  </a:solidFill>
                  <a:latin typeface="Arial" charset="0"/>
                </a:endParaRPr>
              </a:p>
            </p:txBody>
          </p:sp>
          <p:sp>
            <p:nvSpPr>
              <p:cNvPr id="17514" name="Rectangle 106"/>
              <p:cNvSpPr>
                <a:spLocks noChangeArrowheads="1"/>
              </p:cNvSpPr>
              <p:nvPr/>
            </p:nvSpPr>
            <p:spPr bwMode="auto">
              <a:xfrm>
                <a:off x="571472" y="1928802"/>
                <a:ext cx="1584000" cy="468000"/>
              </a:xfrm>
              <a:prstGeom prst="rect">
                <a:avLst/>
              </a:prstGeom>
              <a:solidFill>
                <a:srgbClr val="FFFF99"/>
              </a:solidFill>
              <a:ln w="28575">
                <a:solidFill>
                  <a:srgbClr val="80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0" tIns="0" rIns="0" bIns="0" anchor="ctr" anchorCtr="0"/>
              <a:lstStyle/>
              <a:p>
                <a:pPr algn="ctr" eaLnBrk="0" hangingPunct="0"/>
                <a:r>
                  <a:rPr lang="ru-RU" sz="1300" b="1" dirty="0">
                    <a:solidFill>
                      <a:srgbClr val="800000"/>
                    </a:solidFill>
                    <a:latin typeface="Arial" charset="0"/>
                  </a:rPr>
                  <a:t>Спасательные службы и НАСФ</a:t>
                </a:r>
              </a:p>
            </p:txBody>
          </p:sp>
        </p:grpSp>
        <p:sp>
          <p:nvSpPr>
            <p:cNvPr id="119" name="Line 5"/>
            <p:cNvSpPr>
              <a:spLocks noChangeShapeType="1"/>
            </p:cNvSpPr>
            <p:nvPr/>
          </p:nvSpPr>
          <p:spPr bwMode="auto">
            <a:xfrm>
              <a:off x="2000232" y="2214554"/>
              <a:ext cx="288000" cy="0"/>
            </a:xfrm>
            <a:prstGeom prst="line">
              <a:avLst/>
            </a:prstGeom>
            <a:noFill/>
            <a:ln w="28575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1386271" y="2643182"/>
            <a:ext cx="1040476" cy="287338"/>
            <a:chOff x="1247756" y="2643182"/>
            <a:chExt cx="1040476" cy="287338"/>
          </a:xfrm>
        </p:grpSpPr>
        <p:sp>
          <p:nvSpPr>
            <p:cNvPr id="17512" name="Rectangle 104"/>
            <p:cNvSpPr>
              <a:spLocks noChangeArrowheads="1"/>
            </p:cNvSpPr>
            <p:nvPr/>
          </p:nvSpPr>
          <p:spPr bwMode="auto">
            <a:xfrm>
              <a:off x="1247756" y="2643182"/>
              <a:ext cx="752476" cy="287338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36000" rIns="0" bIns="0" anchor="ctr"/>
            <a:lstStyle/>
            <a:p>
              <a:pPr algn="ctr" eaLnBrk="0" hangingPunct="0"/>
              <a:r>
                <a:rPr lang="ru-RU" sz="1300" b="1" dirty="0">
                  <a:solidFill>
                    <a:srgbClr val="800000"/>
                  </a:solidFill>
                  <a:latin typeface="Arial" charset="0"/>
                </a:rPr>
                <a:t>ЭК  </a:t>
              </a:r>
            </a:p>
          </p:txBody>
        </p:sp>
        <p:sp>
          <p:nvSpPr>
            <p:cNvPr id="120" name="Line 5"/>
            <p:cNvSpPr>
              <a:spLocks noChangeShapeType="1"/>
            </p:cNvSpPr>
            <p:nvPr/>
          </p:nvSpPr>
          <p:spPr bwMode="auto">
            <a:xfrm>
              <a:off x="2000232" y="2786058"/>
              <a:ext cx="288000" cy="0"/>
            </a:xfrm>
            <a:prstGeom prst="line">
              <a:avLst/>
            </a:prstGeom>
            <a:noFill/>
            <a:ln w="28575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9" name="Группа 138"/>
          <p:cNvGrpSpPr/>
          <p:nvPr/>
        </p:nvGrpSpPr>
        <p:grpSpPr>
          <a:xfrm>
            <a:off x="554747" y="3071810"/>
            <a:ext cx="1872000" cy="468000"/>
            <a:chOff x="416232" y="3071810"/>
            <a:chExt cx="1872000" cy="468000"/>
          </a:xfrm>
        </p:grpSpPr>
        <p:sp>
          <p:nvSpPr>
            <p:cNvPr id="17513" name="Rectangle 105"/>
            <p:cNvSpPr>
              <a:spLocks noChangeArrowheads="1"/>
            </p:cNvSpPr>
            <p:nvPr/>
          </p:nvSpPr>
          <p:spPr bwMode="auto">
            <a:xfrm>
              <a:off x="416232" y="3071810"/>
              <a:ext cx="1584000" cy="468000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36000" rIns="0" bIns="0"/>
            <a:lstStyle/>
            <a:p>
              <a:pPr algn="ctr" eaLnBrk="0" hangingPunct="0"/>
              <a:r>
                <a:rPr lang="ru-RU" sz="1300" b="1" dirty="0">
                  <a:solidFill>
                    <a:srgbClr val="800000"/>
                  </a:solidFill>
                  <a:latin typeface="Arial" charset="0"/>
                </a:rPr>
                <a:t>Комиссия по</a:t>
              </a:r>
            </a:p>
            <a:p>
              <a:pPr algn="ctr" eaLnBrk="0" hangingPunct="0"/>
              <a:r>
                <a:rPr lang="ru-RU" sz="1300" b="1" dirty="0">
                  <a:solidFill>
                    <a:srgbClr val="800000"/>
                  </a:solidFill>
                  <a:latin typeface="Arial" charset="0"/>
                </a:rPr>
                <a:t>ПУФ </a:t>
              </a:r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>
              <a:off x="2000232" y="3286124"/>
              <a:ext cx="288000" cy="0"/>
            </a:xfrm>
            <a:prstGeom prst="line">
              <a:avLst/>
            </a:prstGeom>
            <a:noFill/>
            <a:ln w="28575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6" name="Группа 145"/>
          <p:cNvGrpSpPr/>
          <p:nvPr/>
        </p:nvGrpSpPr>
        <p:grpSpPr>
          <a:xfrm>
            <a:off x="2924565" y="785794"/>
            <a:ext cx="2936888" cy="1428760"/>
            <a:chOff x="2786050" y="785794"/>
            <a:chExt cx="2936888" cy="1428760"/>
          </a:xfrm>
        </p:grpSpPr>
        <p:sp>
          <p:nvSpPr>
            <p:cNvPr id="17416" name="Rectangle 8"/>
            <p:cNvSpPr>
              <a:spLocks noChangeArrowheads="1"/>
            </p:cNvSpPr>
            <p:nvPr/>
          </p:nvSpPr>
          <p:spPr bwMode="auto">
            <a:xfrm>
              <a:off x="2786050" y="1071546"/>
              <a:ext cx="2936888" cy="1143008"/>
            </a:xfrm>
            <a:prstGeom prst="rect">
              <a:avLst/>
            </a:prstGeom>
            <a:solidFill>
              <a:srgbClr val="FFE1FF"/>
            </a:solidFill>
            <a:ln w="19050">
              <a:solidFill>
                <a:srgbClr val="80008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0" rIns="0" bIns="0" anchor="ctr"/>
            <a:lstStyle/>
            <a:p>
              <a:pPr algn="ctr" eaLnBrk="0" hangingPunct="0"/>
              <a:r>
                <a:rPr lang="ru-RU" sz="1400" b="1" dirty="0">
                  <a:solidFill>
                    <a:srgbClr val="660066"/>
                  </a:solidFill>
                  <a:latin typeface="Arial" charset="0"/>
                </a:rPr>
                <a:t>  </a:t>
              </a:r>
              <a:r>
                <a:rPr lang="ru-RU" sz="1400" b="1" dirty="0">
                  <a:solidFill>
                    <a:srgbClr val="4C004C"/>
                  </a:solidFill>
                  <a:latin typeface="Arial" charset="0"/>
                </a:rPr>
                <a:t>Руководитель муниципального образования (муниципального района,  городского округа), отнесенного к группе по ГО - руководитель ГО</a:t>
              </a:r>
            </a:p>
          </p:txBody>
        </p:sp>
        <p:sp>
          <p:nvSpPr>
            <p:cNvPr id="122" name="Line 111"/>
            <p:cNvSpPr>
              <a:spLocks noChangeShapeType="1"/>
            </p:cNvSpPr>
            <p:nvPr/>
          </p:nvSpPr>
          <p:spPr bwMode="auto">
            <a:xfrm flipH="1">
              <a:off x="4214810" y="785794"/>
              <a:ext cx="0" cy="288000"/>
            </a:xfrm>
            <a:prstGeom prst="line">
              <a:avLst/>
            </a:prstGeom>
            <a:noFill/>
            <a:ln w="28575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7" name="Группа 146"/>
          <p:cNvGrpSpPr/>
          <p:nvPr/>
        </p:nvGrpSpPr>
        <p:grpSpPr>
          <a:xfrm>
            <a:off x="2851335" y="2500306"/>
            <a:ext cx="3049428" cy="574876"/>
            <a:chOff x="2712820" y="2500306"/>
            <a:chExt cx="3049428" cy="574876"/>
          </a:xfrm>
        </p:grpSpPr>
        <p:sp>
          <p:nvSpPr>
            <p:cNvPr id="17417" name="Rectangle 9"/>
            <p:cNvSpPr>
              <a:spLocks noChangeArrowheads="1"/>
            </p:cNvSpPr>
            <p:nvPr/>
          </p:nvSpPr>
          <p:spPr bwMode="auto">
            <a:xfrm>
              <a:off x="2712820" y="2500306"/>
              <a:ext cx="1144800" cy="432000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50000">
                  <a:srgbClr val="FFFFFF"/>
                </a:gs>
                <a:gs pos="100000">
                  <a:srgbClr val="FFCCFF"/>
                </a:gs>
              </a:gsLst>
              <a:lin ang="5400000" scaled="1"/>
            </a:gradFill>
            <a:ln w="28575">
              <a:solidFill>
                <a:srgbClr val="80008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0" rIns="0" bIns="0"/>
            <a:lstStyle/>
            <a:p>
              <a:pPr algn="ctr" eaLnBrk="0" hangingPunct="0"/>
              <a:r>
                <a:rPr lang="ru-RU" sz="1300" b="1" dirty="0">
                  <a:latin typeface="Arial" charset="0"/>
                </a:rPr>
                <a:t>Управление</a:t>
              </a:r>
            </a:p>
            <a:p>
              <a:pPr algn="ctr" eaLnBrk="0" hangingPunct="0"/>
              <a:r>
                <a:rPr lang="ru-RU" sz="1300" b="1" dirty="0">
                  <a:latin typeface="Arial" charset="0"/>
                </a:rPr>
                <a:t>по ГО и ЧС</a:t>
              </a:r>
            </a:p>
          </p:txBody>
        </p:sp>
        <p:grpSp>
          <p:nvGrpSpPr>
            <p:cNvPr id="114" name="Группа 113"/>
            <p:cNvGrpSpPr/>
            <p:nvPr/>
          </p:nvGrpSpPr>
          <p:grpSpPr>
            <a:xfrm>
              <a:off x="4143372" y="2500306"/>
              <a:ext cx="1618876" cy="574876"/>
              <a:chOff x="4286248" y="2643182"/>
              <a:chExt cx="1618876" cy="574876"/>
            </a:xfrm>
          </p:grpSpPr>
          <p:sp>
            <p:nvSpPr>
              <p:cNvPr id="112" name="Rectangle 188"/>
              <p:cNvSpPr>
                <a:spLocks noChangeArrowheads="1"/>
              </p:cNvSpPr>
              <p:nvPr/>
            </p:nvSpPr>
            <p:spPr bwMode="auto">
              <a:xfrm>
                <a:off x="4429124" y="2786058"/>
                <a:ext cx="1476000" cy="432000"/>
              </a:xfrm>
              <a:prstGeom prst="rect">
                <a:avLst/>
              </a:prstGeom>
              <a:gradFill rotWithShape="1">
                <a:gsLst>
                  <a:gs pos="0">
                    <a:srgbClr val="FFCCFF"/>
                  </a:gs>
                  <a:gs pos="50000">
                    <a:srgbClr val="FFFFFF"/>
                  </a:gs>
                  <a:gs pos="100000">
                    <a:srgbClr val="FFCCFF"/>
                  </a:gs>
                </a:gsLst>
                <a:lin ang="5400000" scaled="1"/>
              </a:gradFill>
              <a:ln w="19050">
                <a:solidFill>
                  <a:srgbClr val="80008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algn="ctr" eaLnBrk="0" hangingPunct="0"/>
                <a:endParaRPr lang="ru-RU" sz="1300" b="1" dirty="0">
                  <a:latin typeface="Arial" charset="0"/>
                </a:endParaRPr>
              </a:p>
            </p:txBody>
          </p:sp>
          <p:sp>
            <p:nvSpPr>
              <p:cNvPr id="111" name="Rectangle 188"/>
              <p:cNvSpPr>
                <a:spLocks noChangeArrowheads="1"/>
              </p:cNvSpPr>
              <p:nvPr/>
            </p:nvSpPr>
            <p:spPr bwMode="auto">
              <a:xfrm>
                <a:off x="4357686" y="2714620"/>
                <a:ext cx="1476000" cy="432000"/>
              </a:xfrm>
              <a:prstGeom prst="rect">
                <a:avLst/>
              </a:prstGeom>
              <a:gradFill rotWithShape="1">
                <a:gsLst>
                  <a:gs pos="0">
                    <a:srgbClr val="FFCCFF"/>
                  </a:gs>
                  <a:gs pos="50000">
                    <a:srgbClr val="FFFFFF"/>
                  </a:gs>
                  <a:gs pos="100000">
                    <a:srgbClr val="FFCCFF"/>
                  </a:gs>
                </a:gsLst>
                <a:lin ang="5400000" scaled="1"/>
              </a:gradFill>
              <a:ln w="19050">
                <a:solidFill>
                  <a:srgbClr val="80008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algn="ctr" eaLnBrk="0" hangingPunct="0"/>
                <a:endParaRPr lang="ru-RU" sz="1300" b="1" dirty="0">
                  <a:latin typeface="Arial" charset="0"/>
                </a:endParaRPr>
              </a:p>
            </p:txBody>
          </p:sp>
          <p:sp>
            <p:nvSpPr>
              <p:cNvPr id="17596" name="Rectangle 188"/>
              <p:cNvSpPr>
                <a:spLocks noChangeArrowheads="1"/>
              </p:cNvSpPr>
              <p:nvPr/>
            </p:nvSpPr>
            <p:spPr bwMode="auto">
              <a:xfrm>
                <a:off x="4286248" y="2643182"/>
                <a:ext cx="1476000" cy="432000"/>
              </a:xfrm>
              <a:prstGeom prst="rect">
                <a:avLst/>
              </a:prstGeom>
              <a:gradFill rotWithShape="1">
                <a:gsLst>
                  <a:gs pos="0">
                    <a:srgbClr val="FFCCFF"/>
                  </a:gs>
                  <a:gs pos="50000">
                    <a:srgbClr val="FFFFFF"/>
                  </a:gs>
                  <a:gs pos="100000">
                    <a:srgbClr val="FFCCFF"/>
                  </a:gs>
                </a:gsLst>
                <a:lin ang="5400000" scaled="1"/>
              </a:gradFill>
              <a:ln w="28575">
                <a:solidFill>
                  <a:srgbClr val="80008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0" tIns="0" rIns="0" bIns="0"/>
              <a:lstStyle/>
              <a:p>
                <a:pPr algn="ctr" eaLnBrk="0" hangingPunct="0"/>
                <a:r>
                  <a:rPr lang="ru-RU" sz="1300" b="1" dirty="0">
                    <a:latin typeface="Arial" charset="0"/>
                  </a:rPr>
                  <a:t>Спасательные службы и НАСФ</a:t>
                </a:r>
              </a:p>
            </p:txBody>
          </p:sp>
        </p:grpSp>
        <p:sp>
          <p:nvSpPr>
            <p:cNvPr id="124" name="Line 25"/>
            <p:cNvSpPr>
              <a:spLocks noChangeShapeType="1"/>
            </p:cNvSpPr>
            <p:nvPr/>
          </p:nvSpPr>
          <p:spPr bwMode="auto">
            <a:xfrm rot="16200000">
              <a:off x="4001620" y="2570620"/>
              <a:ext cx="0" cy="28800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8" name="Группа 147"/>
          <p:cNvGrpSpPr/>
          <p:nvPr/>
        </p:nvGrpSpPr>
        <p:grpSpPr>
          <a:xfrm>
            <a:off x="2851335" y="3214686"/>
            <a:ext cx="2337949" cy="432000"/>
            <a:chOff x="2712820" y="3214686"/>
            <a:chExt cx="2337949" cy="432000"/>
          </a:xfrm>
        </p:grpSpPr>
        <p:sp>
          <p:nvSpPr>
            <p:cNvPr id="17421" name="Rectangle 13"/>
            <p:cNvSpPr>
              <a:spLocks noChangeArrowheads="1"/>
            </p:cNvSpPr>
            <p:nvPr/>
          </p:nvSpPr>
          <p:spPr bwMode="auto">
            <a:xfrm>
              <a:off x="2712820" y="3214686"/>
              <a:ext cx="1144800" cy="432000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50000">
                  <a:srgbClr val="FFFFFF"/>
                </a:gs>
                <a:gs pos="100000">
                  <a:srgbClr val="FFCCFF"/>
                </a:gs>
              </a:gsLst>
              <a:lin ang="5400000" scaled="1"/>
            </a:gradFill>
            <a:ln w="28575">
              <a:solidFill>
                <a:srgbClr val="80008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0" rIns="0" bIns="0"/>
            <a:lstStyle/>
            <a:p>
              <a:pPr algn="ctr" eaLnBrk="0" hangingPunct="0"/>
              <a:r>
                <a:rPr lang="ru-RU" sz="1300" b="1" dirty="0">
                  <a:latin typeface="Arial" charset="0"/>
                </a:rPr>
                <a:t>Комиссия по ПУФ </a:t>
              </a:r>
            </a:p>
          </p:txBody>
        </p:sp>
        <p:sp>
          <p:nvSpPr>
            <p:cNvPr id="17422" name="Rectangle 14"/>
            <p:cNvSpPr>
              <a:spLocks noChangeArrowheads="1"/>
            </p:cNvSpPr>
            <p:nvPr/>
          </p:nvSpPr>
          <p:spPr bwMode="auto">
            <a:xfrm>
              <a:off x="4168116" y="3214686"/>
              <a:ext cx="882653" cy="360000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50000">
                  <a:srgbClr val="FFFFFF"/>
                </a:gs>
                <a:gs pos="100000">
                  <a:srgbClr val="FFCCFF"/>
                </a:gs>
              </a:gsLst>
              <a:lin ang="5400000" scaled="1"/>
            </a:gradFill>
            <a:ln w="28575">
              <a:solidFill>
                <a:srgbClr val="80008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0" rIns="0" bIns="0" anchor="ctr" anchorCtr="0"/>
            <a:lstStyle/>
            <a:p>
              <a:pPr algn="ctr" eaLnBrk="0" hangingPunct="0"/>
              <a:r>
                <a:rPr lang="ru-RU" sz="1300" b="1" dirty="0">
                  <a:latin typeface="Arial" charset="0"/>
                </a:rPr>
                <a:t>ЭК города</a:t>
              </a:r>
            </a:p>
          </p:txBody>
        </p:sp>
        <p:sp>
          <p:nvSpPr>
            <p:cNvPr id="125" name="Line 25"/>
            <p:cNvSpPr>
              <a:spLocks noChangeShapeType="1"/>
            </p:cNvSpPr>
            <p:nvPr/>
          </p:nvSpPr>
          <p:spPr bwMode="auto">
            <a:xfrm rot="16200000">
              <a:off x="4001620" y="3285000"/>
              <a:ext cx="0" cy="28800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9" name="Группа 148"/>
          <p:cNvGrpSpPr/>
          <p:nvPr/>
        </p:nvGrpSpPr>
        <p:grpSpPr>
          <a:xfrm>
            <a:off x="4137887" y="3714752"/>
            <a:ext cx="1026000" cy="432000"/>
            <a:chOff x="3999372" y="3714752"/>
            <a:chExt cx="1026000" cy="432000"/>
          </a:xfrm>
        </p:grpSpPr>
        <p:sp>
          <p:nvSpPr>
            <p:cNvPr id="17448" name="Rectangle 40"/>
            <p:cNvSpPr>
              <a:spLocks noChangeArrowheads="1"/>
            </p:cNvSpPr>
            <p:nvPr/>
          </p:nvSpPr>
          <p:spPr bwMode="auto">
            <a:xfrm>
              <a:off x="4143372" y="3714752"/>
              <a:ext cx="882000" cy="432000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50000">
                  <a:srgbClr val="FFFFFF"/>
                </a:gs>
                <a:gs pos="100000">
                  <a:srgbClr val="FFCCFF"/>
                </a:gs>
              </a:gsLst>
              <a:lin ang="5400000" scaled="1"/>
            </a:gradFill>
            <a:ln w="28575">
              <a:solidFill>
                <a:srgbClr val="80008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0" rIns="0" bIns="0"/>
            <a:lstStyle/>
            <a:p>
              <a:pPr algn="ctr" eaLnBrk="0" hangingPunct="0"/>
              <a:r>
                <a:rPr lang="ru-RU" sz="1300" b="1" dirty="0">
                  <a:latin typeface="Arial" charset="0"/>
                </a:rPr>
                <a:t>Филиалы УМЦ</a:t>
              </a:r>
            </a:p>
          </p:txBody>
        </p:sp>
        <p:sp>
          <p:nvSpPr>
            <p:cNvPr id="126" name="Line 25"/>
            <p:cNvSpPr>
              <a:spLocks noChangeShapeType="1"/>
            </p:cNvSpPr>
            <p:nvPr/>
          </p:nvSpPr>
          <p:spPr bwMode="auto">
            <a:xfrm rot="16200000">
              <a:off x="4071372" y="3857066"/>
              <a:ext cx="0" cy="14400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7" name="Line 25"/>
          <p:cNvSpPr>
            <a:spLocks noChangeShapeType="1"/>
          </p:cNvSpPr>
          <p:nvPr/>
        </p:nvSpPr>
        <p:spPr bwMode="auto">
          <a:xfrm>
            <a:off x="4424763" y="5000636"/>
            <a:ext cx="1124" cy="1380668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154" name="Группа 153"/>
          <p:cNvGrpSpPr/>
          <p:nvPr/>
        </p:nvGrpSpPr>
        <p:grpSpPr>
          <a:xfrm>
            <a:off x="2853127" y="5281892"/>
            <a:ext cx="3142588" cy="759372"/>
            <a:chOff x="2786050" y="5281892"/>
            <a:chExt cx="3142588" cy="759372"/>
          </a:xfrm>
          <a:solidFill>
            <a:srgbClr val="FFBDBD"/>
          </a:solidFill>
        </p:grpSpPr>
        <p:sp>
          <p:nvSpPr>
            <p:cNvPr id="17423" name="Rectangle 15"/>
            <p:cNvSpPr>
              <a:spLocks noChangeArrowheads="1"/>
            </p:cNvSpPr>
            <p:nvPr/>
          </p:nvSpPr>
          <p:spPr bwMode="auto">
            <a:xfrm>
              <a:off x="2786050" y="5281892"/>
              <a:ext cx="1428760" cy="612000"/>
            </a:xfrm>
            <a:prstGeom prst="rect">
              <a:avLst/>
            </a:prstGeom>
            <a:grpFill/>
            <a:ln w="28575">
              <a:solidFill>
                <a:srgbClr val="80008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0" rIns="0" bIns="0"/>
            <a:lstStyle/>
            <a:p>
              <a:pPr algn="ctr" eaLnBrk="0" hangingPunct="0"/>
              <a:r>
                <a:rPr lang="ru-RU" sz="1300" b="1" dirty="0">
                  <a:latin typeface="Arial" charset="0"/>
                </a:rPr>
                <a:t>Структурные подразделения ГОЧС</a:t>
              </a:r>
            </a:p>
          </p:txBody>
        </p:sp>
        <p:grpSp>
          <p:nvGrpSpPr>
            <p:cNvPr id="150" name="Группа 149"/>
            <p:cNvGrpSpPr/>
            <p:nvPr/>
          </p:nvGrpSpPr>
          <p:grpSpPr>
            <a:xfrm>
              <a:off x="4500562" y="5281892"/>
              <a:ext cx="1428076" cy="759372"/>
              <a:chOff x="4500562" y="5281892"/>
              <a:chExt cx="1428076" cy="759372"/>
            </a:xfrm>
            <a:grpFill/>
          </p:grpSpPr>
          <p:sp>
            <p:nvSpPr>
              <p:cNvPr id="145" name="Rectangle 197"/>
              <p:cNvSpPr>
                <a:spLocks noChangeArrowheads="1"/>
              </p:cNvSpPr>
              <p:nvPr/>
            </p:nvSpPr>
            <p:spPr bwMode="auto">
              <a:xfrm>
                <a:off x="4643438" y="5429264"/>
                <a:ext cx="1285200" cy="612000"/>
              </a:xfrm>
              <a:prstGeom prst="rect">
                <a:avLst/>
              </a:prstGeom>
              <a:grpFill/>
              <a:ln w="19050">
                <a:solidFill>
                  <a:srgbClr val="80008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eaLnBrk="0" hangingPunct="0"/>
                <a:endParaRPr lang="ru-RU" sz="1300" b="1" dirty="0">
                  <a:latin typeface="Arial" charset="0"/>
                </a:endParaRPr>
              </a:p>
            </p:txBody>
          </p:sp>
          <p:sp>
            <p:nvSpPr>
              <p:cNvPr id="144" name="Rectangle 197"/>
              <p:cNvSpPr>
                <a:spLocks noChangeArrowheads="1"/>
              </p:cNvSpPr>
              <p:nvPr/>
            </p:nvSpPr>
            <p:spPr bwMode="auto">
              <a:xfrm>
                <a:off x="4572000" y="5357826"/>
                <a:ext cx="1285200" cy="612000"/>
              </a:xfrm>
              <a:prstGeom prst="rect">
                <a:avLst/>
              </a:prstGeom>
              <a:grpFill/>
              <a:ln w="19050">
                <a:solidFill>
                  <a:srgbClr val="800080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eaLnBrk="0" hangingPunct="0"/>
                <a:endParaRPr lang="ru-RU" sz="1300" b="1" dirty="0">
                  <a:latin typeface="Arial" charset="0"/>
                </a:endParaRPr>
              </a:p>
            </p:txBody>
          </p:sp>
          <p:sp>
            <p:nvSpPr>
              <p:cNvPr id="17605" name="Rectangle 197"/>
              <p:cNvSpPr>
                <a:spLocks noChangeArrowheads="1"/>
              </p:cNvSpPr>
              <p:nvPr/>
            </p:nvSpPr>
            <p:spPr bwMode="auto">
              <a:xfrm>
                <a:off x="4500562" y="5281892"/>
                <a:ext cx="1285200" cy="612000"/>
              </a:xfrm>
              <a:prstGeom prst="rect">
                <a:avLst/>
              </a:prstGeom>
              <a:grpFill/>
              <a:ln w="28575">
                <a:solidFill>
                  <a:srgbClr val="80008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0" tIns="0" rIns="0" bIns="0" anchor="ctr" anchorCtr="0"/>
              <a:lstStyle/>
              <a:p>
                <a:pPr algn="ctr" eaLnBrk="0" hangingPunct="0"/>
                <a:r>
                  <a:rPr lang="ru-RU" sz="1300" b="1" dirty="0">
                    <a:latin typeface="Arial" charset="0"/>
                  </a:rPr>
                  <a:t>НФГО</a:t>
                </a:r>
              </a:p>
            </p:txBody>
          </p:sp>
        </p:grpSp>
        <p:sp>
          <p:nvSpPr>
            <p:cNvPr id="128" name="Line 25"/>
            <p:cNvSpPr>
              <a:spLocks noChangeShapeType="1"/>
            </p:cNvSpPr>
            <p:nvPr/>
          </p:nvSpPr>
          <p:spPr bwMode="auto">
            <a:xfrm rot="16200000">
              <a:off x="4358810" y="5428140"/>
              <a:ext cx="0" cy="288000"/>
            </a:xfrm>
            <a:prstGeom prst="line">
              <a:avLst/>
            </a:prstGeom>
            <a:grpFill/>
            <a:ln w="28575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5" name="Группа 154"/>
          <p:cNvGrpSpPr/>
          <p:nvPr/>
        </p:nvGrpSpPr>
        <p:grpSpPr>
          <a:xfrm>
            <a:off x="3137087" y="6165304"/>
            <a:ext cx="2312552" cy="432000"/>
            <a:chOff x="3070010" y="6211710"/>
            <a:chExt cx="2312552" cy="432000"/>
          </a:xfrm>
          <a:solidFill>
            <a:srgbClr val="FFBDBD"/>
          </a:solidFill>
        </p:grpSpPr>
        <p:sp>
          <p:nvSpPr>
            <p:cNvPr id="17425" name="Rectangle 17"/>
            <p:cNvSpPr>
              <a:spLocks noChangeArrowheads="1"/>
            </p:cNvSpPr>
            <p:nvPr/>
          </p:nvSpPr>
          <p:spPr bwMode="auto">
            <a:xfrm>
              <a:off x="4500562" y="6211710"/>
              <a:ext cx="882000" cy="432000"/>
            </a:xfrm>
            <a:prstGeom prst="rect">
              <a:avLst/>
            </a:prstGeom>
            <a:grpFill/>
            <a:ln w="28575">
              <a:solidFill>
                <a:srgbClr val="80008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0" rIns="0" bIns="0"/>
            <a:lstStyle/>
            <a:p>
              <a:pPr algn="ctr" eaLnBrk="0" hangingPunct="0"/>
              <a:r>
                <a:rPr lang="ru-RU" sz="1300" b="1" dirty="0">
                  <a:latin typeface="Arial" charset="0"/>
                </a:rPr>
                <a:t>ЭК</a:t>
              </a:r>
            </a:p>
          </p:txBody>
        </p:sp>
        <p:sp>
          <p:nvSpPr>
            <p:cNvPr id="17449" name="Rectangle 41"/>
            <p:cNvSpPr>
              <a:spLocks noChangeArrowheads="1"/>
            </p:cNvSpPr>
            <p:nvPr/>
          </p:nvSpPr>
          <p:spPr bwMode="auto">
            <a:xfrm>
              <a:off x="3070010" y="6211710"/>
              <a:ext cx="1144800" cy="432000"/>
            </a:xfrm>
            <a:prstGeom prst="rect">
              <a:avLst/>
            </a:prstGeom>
            <a:grpFill/>
            <a:ln w="28575">
              <a:solidFill>
                <a:srgbClr val="80008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0" rIns="0" bIns="0"/>
            <a:lstStyle/>
            <a:p>
              <a:pPr algn="ctr" eaLnBrk="0" hangingPunct="0"/>
              <a:r>
                <a:rPr lang="ru-RU" sz="1300" b="1" dirty="0">
                  <a:latin typeface="Arial" charset="0"/>
                </a:rPr>
                <a:t>КЧС и ПБ</a:t>
              </a:r>
            </a:p>
          </p:txBody>
        </p:sp>
        <p:sp>
          <p:nvSpPr>
            <p:cNvPr id="129" name="Line 25"/>
            <p:cNvSpPr>
              <a:spLocks noChangeShapeType="1"/>
            </p:cNvSpPr>
            <p:nvPr/>
          </p:nvSpPr>
          <p:spPr bwMode="auto">
            <a:xfrm rot="16200000">
              <a:off x="4358810" y="6285396"/>
              <a:ext cx="0" cy="288000"/>
            </a:xfrm>
            <a:prstGeom prst="line">
              <a:avLst/>
            </a:prstGeom>
            <a:grpFill/>
            <a:ln w="28575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3196980"/>
      </p:ext>
    </p:extLst>
  </p:cSld>
  <p:clrMapOvr>
    <a:masterClrMapping/>
  </p:clrMapOvr>
  <p:transition spd="slow" advTm="2246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1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1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1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1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1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1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1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1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1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1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1"/>
                            </p:stCondLst>
                            <p:childTnLst>
                              <p:par>
                                <p:cTn id="5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1"/>
                            </p:stCondLst>
                            <p:childTnLst>
                              <p:par>
                                <p:cTn id="6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501"/>
                            </p:stCondLst>
                            <p:childTnLst>
                              <p:par>
                                <p:cTn id="64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6" dur="1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1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1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001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1" grpId="0" animBg="1"/>
      <p:bldP spid="17424" grpId="0" animBg="1"/>
      <p:bldP spid="17433" grpId="0" animBg="1"/>
      <p:bldP spid="1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-180528" y="0"/>
            <a:ext cx="88677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Организационная  структура  ГО  организации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отнесенной к категории по ГО</a:t>
            </a:r>
          </a:p>
        </p:txBody>
      </p:sp>
      <p:grpSp>
        <p:nvGrpSpPr>
          <p:cNvPr id="104" name="Группа 103"/>
          <p:cNvGrpSpPr/>
          <p:nvPr/>
        </p:nvGrpSpPr>
        <p:grpSpPr>
          <a:xfrm>
            <a:off x="829038" y="1296962"/>
            <a:ext cx="1714512" cy="1714512"/>
            <a:chOff x="1142976" y="1357298"/>
            <a:chExt cx="1714512" cy="1714512"/>
          </a:xfrm>
        </p:grpSpPr>
        <p:sp>
          <p:nvSpPr>
            <p:cNvPr id="13429" name="Rectangle 117"/>
            <p:cNvSpPr>
              <a:spLocks noChangeArrowheads="1"/>
            </p:cNvSpPr>
            <p:nvPr/>
          </p:nvSpPr>
          <p:spPr bwMode="auto">
            <a:xfrm>
              <a:off x="1142976" y="1562096"/>
              <a:ext cx="1714512" cy="1509714"/>
            </a:xfrm>
            <a:prstGeom prst="rect">
              <a:avLst/>
            </a:prstGeom>
            <a:solidFill>
              <a:srgbClr val="FFE1E1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 eaLnBrk="0" hangingPunct="0"/>
              <a:r>
                <a:rPr lang="ru-RU" sz="1300" b="1" dirty="0">
                  <a:solidFill>
                    <a:srgbClr val="660033"/>
                  </a:solidFill>
                  <a:latin typeface="Arial" charset="0"/>
                </a:rPr>
                <a:t>Руководитель структурного подразделения (работник), уполномоченный на решение задач в области ГО</a:t>
              </a:r>
            </a:p>
          </p:txBody>
        </p:sp>
        <p:sp>
          <p:nvSpPr>
            <p:cNvPr id="13478" name="Line 166"/>
            <p:cNvSpPr>
              <a:spLocks noChangeShapeType="1"/>
            </p:cNvSpPr>
            <p:nvPr/>
          </p:nvSpPr>
          <p:spPr bwMode="auto">
            <a:xfrm>
              <a:off x="2000232" y="1357298"/>
              <a:ext cx="0" cy="169475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476" name="Text Box 164"/>
          <p:cNvSpPr txBox="1">
            <a:spLocks noChangeArrowheads="1"/>
          </p:cNvSpPr>
          <p:nvPr/>
        </p:nvSpPr>
        <p:spPr bwMode="auto">
          <a:xfrm>
            <a:off x="1686294" y="1013383"/>
            <a:ext cx="692390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500" b="1" dirty="0">
                <a:solidFill>
                  <a:srgbClr val="0000FF"/>
                </a:solidFill>
                <a:latin typeface="Arial" charset="0"/>
              </a:rPr>
              <a:t>Зам.  руководителя организации  (председатели комиссий) </a:t>
            </a:r>
          </a:p>
        </p:txBody>
      </p:sp>
      <p:grpSp>
        <p:nvGrpSpPr>
          <p:cNvPr id="103" name="Группа 102"/>
          <p:cNvGrpSpPr/>
          <p:nvPr/>
        </p:nvGrpSpPr>
        <p:grpSpPr>
          <a:xfrm>
            <a:off x="1686294" y="857232"/>
            <a:ext cx="5908452" cy="439730"/>
            <a:chOff x="2000232" y="857232"/>
            <a:chExt cx="5908452" cy="439730"/>
          </a:xfrm>
        </p:grpSpPr>
        <p:sp>
          <p:nvSpPr>
            <p:cNvPr id="13471" name="Line 159"/>
            <p:cNvSpPr>
              <a:spLocks noChangeShapeType="1"/>
            </p:cNvSpPr>
            <p:nvPr/>
          </p:nvSpPr>
          <p:spPr bwMode="auto">
            <a:xfrm>
              <a:off x="2000232" y="1296962"/>
              <a:ext cx="5908452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3523" name="Line 211"/>
            <p:cNvSpPr>
              <a:spLocks noChangeShapeType="1"/>
            </p:cNvSpPr>
            <p:nvPr/>
          </p:nvSpPr>
          <p:spPr bwMode="auto">
            <a:xfrm>
              <a:off x="4286248" y="857232"/>
              <a:ext cx="0" cy="43200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4947885" y="1296962"/>
            <a:ext cx="1428760" cy="883744"/>
            <a:chOff x="5261823" y="1357298"/>
            <a:chExt cx="1428760" cy="883744"/>
          </a:xfrm>
        </p:grpSpPr>
        <p:sp>
          <p:nvSpPr>
            <p:cNvPr id="13452" name="Rectangle 140"/>
            <p:cNvSpPr>
              <a:spLocks noChangeArrowheads="1"/>
            </p:cNvSpPr>
            <p:nvPr/>
          </p:nvSpPr>
          <p:spPr bwMode="auto">
            <a:xfrm>
              <a:off x="5261823" y="1589442"/>
              <a:ext cx="1428760" cy="651600"/>
            </a:xfrm>
            <a:prstGeom prst="rect">
              <a:avLst/>
            </a:prstGeom>
            <a:gradFill flip="none" rotWithShape="1">
              <a:gsLst>
                <a:gs pos="0">
                  <a:srgbClr val="97FFFF">
                    <a:tint val="66000"/>
                    <a:satMod val="160000"/>
                  </a:srgbClr>
                </a:gs>
                <a:gs pos="50000">
                  <a:srgbClr val="97FFFF">
                    <a:tint val="44500"/>
                    <a:satMod val="160000"/>
                  </a:srgbClr>
                </a:gs>
                <a:gs pos="100000">
                  <a:srgbClr val="97FFFF">
                    <a:tint val="23500"/>
                    <a:satMod val="16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28575">
              <a:solidFill>
                <a:srgbClr val="0000FF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/>
              <a:r>
                <a:rPr lang="ru-RU" sz="1300" b="1" dirty="0">
                  <a:latin typeface="Arial" charset="0"/>
                </a:rPr>
                <a:t>КЧС и ПБ</a:t>
              </a:r>
            </a:p>
          </p:txBody>
        </p:sp>
        <p:sp>
          <p:nvSpPr>
            <p:cNvPr id="13481" name="Line 169"/>
            <p:cNvSpPr>
              <a:spLocks noChangeShapeType="1"/>
            </p:cNvSpPr>
            <p:nvPr/>
          </p:nvSpPr>
          <p:spPr bwMode="auto">
            <a:xfrm>
              <a:off x="5996292" y="1357298"/>
              <a:ext cx="0" cy="2159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8" name="Группа 107"/>
          <p:cNvGrpSpPr/>
          <p:nvPr/>
        </p:nvGrpSpPr>
        <p:grpSpPr>
          <a:xfrm>
            <a:off x="6757746" y="1313385"/>
            <a:ext cx="1674000" cy="837026"/>
            <a:chOff x="7071684" y="1373721"/>
            <a:chExt cx="1674000" cy="837026"/>
          </a:xfrm>
        </p:grpSpPr>
        <p:sp>
          <p:nvSpPr>
            <p:cNvPr id="13453" name="Rectangle 141"/>
            <p:cNvSpPr>
              <a:spLocks noChangeArrowheads="1"/>
            </p:cNvSpPr>
            <p:nvPr/>
          </p:nvSpPr>
          <p:spPr bwMode="auto">
            <a:xfrm>
              <a:off x="7071684" y="1558289"/>
              <a:ext cx="1674000" cy="652458"/>
            </a:xfrm>
            <a:prstGeom prst="rect">
              <a:avLst/>
            </a:prstGeom>
            <a:solidFill>
              <a:srgbClr val="FFE1E1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tIns="3600" bIns="3600" anchor="ctr" anchorCtr="1"/>
            <a:lstStyle/>
            <a:p>
              <a:pPr algn="ctr" eaLnBrk="0" hangingPunct="0"/>
              <a:r>
                <a:rPr lang="ru-RU" sz="1300" b="1" dirty="0" err="1">
                  <a:latin typeface="Arial" charset="0"/>
                </a:rPr>
                <a:t>Эвакокомиссия</a:t>
              </a:r>
              <a:endParaRPr lang="ru-RU" sz="1300" b="1" dirty="0">
                <a:latin typeface="Arial" charset="0"/>
              </a:endParaRPr>
            </a:p>
            <a:p>
              <a:pPr algn="ctr" eaLnBrk="0" hangingPunct="0"/>
              <a:endParaRPr lang="ru-RU" sz="1300" b="1" dirty="0">
                <a:solidFill>
                  <a:srgbClr val="0000CC"/>
                </a:solidFill>
                <a:latin typeface="Arial" charset="0"/>
              </a:endParaRPr>
            </a:p>
          </p:txBody>
        </p:sp>
        <p:sp>
          <p:nvSpPr>
            <p:cNvPr id="13482" name="Line 170"/>
            <p:cNvSpPr>
              <a:spLocks noChangeShapeType="1"/>
            </p:cNvSpPr>
            <p:nvPr/>
          </p:nvSpPr>
          <p:spPr bwMode="auto">
            <a:xfrm>
              <a:off x="7908684" y="1373721"/>
              <a:ext cx="0" cy="2159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465" name="Rectangle 153"/>
          <p:cNvSpPr>
            <a:spLocks noChangeArrowheads="1"/>
          </p:cNvSpPr>
          <p:nvPr/>
        </p:nvSpPr>
        <p:spPr bwMode="auto">
          <a:xfrm>
            <a:off x="4321710" y="3077706"/>
            <a:ext cx="2286000" cy="500400"/>
          </a:xfrm>
          <a:prstGeom prst="rect">
            <a:avLst/>
          </a:prstGeom>
          <a:solidFill>
            <a:srgbClr val="FFCCFF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400" b="1" dirty="0"/>
              <a:t>формирование охраны общественного порядка</a:t>
            </a:r>
            <a:r>
              <a:rPr lang="ru-RU" sz="1400" dirty="0"/>
              <a:t> </a:t>
            </a:r>
            <a:endParaRPr lang="ru-RU" sz="1300" b="1" dirty="0">
              <a:latin typeface="Arial" charset="0"/>
            </a:endParaRPr>
          </a:p>
        </p:txBody>
      </p:sp>
      <p:sp>
        <p:nvSpPr>
          <p:cNvPr id="13466" name="Rectangle 154"/>
          <p:cNvSpPr>
            <a:spLocks noChangeArrowheads="1"/>
          </p:cNvSpPr>
          <p:nvPr/>
        </p:nvSpPr>
        <p:spPr bwMode="auto">
          <a:xfrm>
            <a:off x="4321710" y="3727909"/>
            <a:ext cx="2286000" cy="357190"/>
          </a:xfrm>
          <a:prstGeom prst="rect">
            <a:avLst/>
          </a:prstGeom>
          <a:solidFill>
            <a:srgbClr val="FFCCFF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400" b="1" dirty="0">
                <a:solidFill>
                  <a:srgbClr val="FF0000"/>
                </a:solidFill>
              </a:rPr>
              <a:t>формирование связи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endParaRPr lang="ru-RU" sz="13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467" name="Rectangle 155"/>
          <p:cNvSpPr>
            <a:spLocks noChangeArrowheads="1"/>
          </p:cNvSpPr>
          <p:nvPr/>
        </p:nvSpPr>
        <p:spPr bwMode="auto">
          <a:xfrm>
            <a:off x="4321710" y="4256208"/>
            <a:ext cx="2286000" cy="643500"/>
          </a:xfrm>
          <a:prstGeom prst="rect">
            <a:avLst/>
          </a:prstGeom>
          <a:solidFill>
            <a:srgbClr val="FFCCFF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400" b="1" dirty="0">
                <a:solidFill>
                  <a:srgbClr val="FF0000"/>
                </a:solidFill>
              </a:rPr>
              <a:t>Медицинское формирование </a:t>
            </a:r>
            <a:endParaRPr lang="ru-RU" sz="13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468" name="Rectangle 156"/>
          <p:cNvSpPr>
            <a:spLocks noChangeArrowheads="1"/>
          </p:cNvSpPr>
          <p:nvPr/>
        </p:nvSpPr>
        <p:spPr bwMode="auto">
          <a:xfrm>
            <a:off x="4253493" y="5103159"/>
            <a:ext cx="2286000" cy="558089"/>
          </a:xfrm>
          <a:prstGeom prst="rect">
            <a:avLst/>
          </a:prstGeom>
          <a:solidFill>
            <a:srgbClr val="FFCCFF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400" b="1" dirty="0"/>
              <a:t>Обслуживание защитных сооружений</a:t>
            </a:r>
            <a:endParaRPr lang="ru-RU" altLang="ru-RU" sz="1400" b="1" i="1" dirty="0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1686294" y="678637"/>
            <a:ext cx="6100160" cy="357190"/>
          </a:xfrm>
          <a:prstGeom prst="roundRect">
            <a:avLst>
              <a:gd name="adj" fmla="val 50000"/>
            </a:avLst>
          </a:prstGeom>
          <a:solidFill>
            <a:srgbClr val="FFD88B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ru-RU" sz="1800" b="1" dirty="0">
                <a:solidFill>
                  <a:srgbClr val="000080"/>
                </a:solidFill>
                <a:latin typeface="Arial" charset="0"/>
              </a:rPr>
              <a:t>Руководитель организации – руководитель ГО</a:t>
            </a:r>
          </a:p>
        </p:txBody>
      </p:sp>
      <p:grpSp>
        <p:nvGrpSpPr>
          <p:cNvPr id="106" name="Группа 105"/>
          <p:cNvGrpSpPr/>
          <p:nvPr/>
        </p:nvGrpSpPr>
        <p:grpSpPr>
          <a:xfrm>
            <a:off x="3166476" y="1296962"/>
            <a:ext cx="720725" cy="1451875"/>
            <a:chOff x="3480414" y="1357298"/>
            <a:chExt cx="720725" cy="924797"/>
          </a:xfrm>
        </p:grpSpPr>
        <p:sp>
          <p:nvSpPr>
            <p:cNvPr id="13449" name="Rectangle 137"/>
            <p:cNvSpPr>
              <a:spLocks noChangeArrowheads="1"/>
            </p:cNvSpPr>
            <p:nvPr/>
          </p:nvSpPr>
          <p:spPr bwMode="auto">
            <a:xfrm>
              <a:off x="3480414" y="1562095"/>
              <a:ext cx="720725" cy="720000"/>
            </a:xfrm>
            <a:prstGeom prst="rect">
              <a:avLst/>
            </a:prstGeom>
            <a:solidFill>
              <a:srgbClr val="80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eaLnBrk="0" hangingPunct="0"/>
              <a:r>
                <a:rPr lang="ru-RU" sz="1300" b="1" dirty="0">
                  <a:solidFill>
                    <a:srgbClr val="FFFF61"/>
                  </a:solidFill>
                  <a:latin typeface="Arial" charset="0"/>
                </a:rPr>
                <a:t>НФГО</a:t>
              </a:r>
            </a:p>
          </p:txBody>
        </p:sp>
        <p:sp>
          <p:nvSpPr>
            <p:cNvPr id="90" name="Line 166"/>
            <p:cNvSpPr>
              <a:spLocks noChangeShapeType="1"/>
            </p:cNvSpPr>
            <p:nvPr/>
          </p:nvSpPr>
          <p:spPr bwMode="auto">
            <a:xfrm>
              <a:off x="3840776" y="1357298"/>
              <a:ext cx="0" cy="21590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4" name="Выноска со стрелкой вниз 93"/>
          <p:cNvSpPr/>
          <p:nvPr/>
        </p:nvSpPr>
        <p:spPr>
          <a:xfrm>
            <a:off x="4321710" y="2397039"/>
            <a:ext cx="2428892" cy="614856"/>
          </a:xfrm>
          <a:prstGeom prst="downArrowCallout">
            <a:avLst/>
          </a:prstGeom>
          <a:solidFill>
            <a:srgbClr val="D60029"/>
          </a:solidFill>
          <a:ln>
            <a:solidFill>
              <a:srgbClr val="FF0000"/>
            </a:solidFill>
          </a:ln>
          <a:effectLst>
            <a:glow rad="139700">
              <a:srgbClr val="00330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FF00"/>
                </a:solidFill>
                <a:latin typeface="Arial" charset="0"/>
              </a:rPr>
              <a:t>по  предназначению</a:t>
            </a:r>
          </a:p>
        </p:txBody>
      </p:sp>
      <p:sp>
        <p:nvSpPr>
          <p:cNvPr id="76" name="Rectangle 155"/>
          <p:cNvSpPr>
            <a:spLocks noChangeArrowheads="1"/>
          </p:cNvSpPr>
          <p:nvPr/>
        </p:nvSpPr>
        <p:spPr bwMode="auto">
          <a:xfrm>
            <a:off x="4278893" y="5802049"/>
            <a:ext cx="2286000" cy="883944"/>
          </a:xfrm>
          <a:prstGeom prst="rect">
            <a:avLst/>
          </a:prstGeom>
          <a:solidFill>
            <a:srgbClr val="FFCCFF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400" b="1" dirty="0"/>
              <a:t>Радиационного, химического и биологического наблюдения</a:t>
            </a:r>
            <a:endParaRPr lang="ru-RU" altLang="ru-RU" sz="1400" b="1" i="1" dirty="0"/>
          </a:p>
        </p:txBody>
      </p:sp>
      <p:sp>
        <p:nvSpPr>
          <p:cNvPr id="79" name="Выноска со стрелкой вниз 78"/>
          <p:cNvSpPr/>
          <p:nvPr/>
        </p:nvSpPr>
        <p:spPr>
          <a:xfrm>
            <a:off x="829038" y="3544887"/>
            <a:ext cx="2428892" cy="809453"/>
          </a:xfrm>
          <a:prstGeom prst="downArrowCallout">
            <a:avLst/>
          </a:prstGeom>
          <a:solidFill>
            <a:srgbClr val="D60029"/>
          </a:solidFill>
          <a:ln>
            <a:solidFill>
              <a:srgbClr val="FF0000"/>
            </a:solidFill>
          </a:ln>
          <a:effectLst>
            <a:glow rad="139700">
              <a:srgbClr val="00330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FF00"/>
                </a:solidFill>
                <a:latin typeface="Arial" charset="0"/>
              </a:rPr>
              <a:t>по  численности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07380" y="4390379"/>
            <a:ext cx="1872208" cy="50932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rgbClr val="FF0000"/>
                  </a:solidFill>
                </a:ln>
              </a:rPr>
              <a:t>команды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127472" y="4995245"/>
            <a:ext cx="1872208" cy="50932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rgbClr val="FF0000"/>
                  </a:solidFill>
                </a:ln>
              </a:rPr>
              <a:t>группы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131026" y="5531787"/>
            <a:ext cx="1872208" cy="50932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rgbClr val="FF0000"/>
                  </a:solidFill>
                </a:ln>
              </a:rPr>
              <a:t>звенья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141358" y="6165304"/>
            <a:ext cx="1872208" cy="50932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rgbClr val="FF0000"/>
                  </a:solidFill>
                </a:ln>
              </a:rPr>
              <a:t>посты</a:t>
            </a:r>
          </a:p>
        </p:txBody>
      </p:sp>
      <p:cxnSp>
        <p:nvCxnSpPr>
          <p:cNvPr id="4" name="Прямая соединительная линия 3"/>
          <p:cNvCxnSpPr>
            <a:endCxn id="94" idx="1"/>
          </p:cNvCxnSpPr>
          <p:nvPr/>
        </p:nvCxnSpPr>
        <p:spPr>
          <a:xfrm>
            <a:off x="3875687" y="2183659"/>
            <a:ext cx="446023" cy="4131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endCxn id="79" idx="0"/>
          </p:cNvCxnSpPr>
          <p:nvPr/>
        </p:nvCxnSpPr>
        <p:spPr>
          <a:xfrm flipH="1">
            <a:off x="2043484" y="2775715"/>
            <a:ext cx="1483354" cy="7691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25"/>
          <p:cNvSpPr>
            <a:spLocks noChangeArrowheads="1"/>
          </p:cNvSpPr>
          <p:nvPr/>
        </p:nvSpPr>
        <p:spPr bwMode="auto">
          <a:xfrm>
            <a:off x="7318793" y="2596796"/>
            <a:ext cx="1368425" cy="649288"/>
          </a:xfrm>
          <a:prstGeom prst="wedgeRoundRectCallout">
            <a:avLst>
              <a:gd name="adj1" fmla="val -102435"/>
              <a:gd name="adj2" fmla="val 66625"/>
              <a:gd name="adj3" fmla="val 16667"/>
            </a:avLst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ru-RU" sz="1200" dirty="0"/>
              <a:t>группа охраны общественного порядка</a:t>
            </a:r>
            <a:endParaRPr lang="ru-RU" altLang="ru-RU" sz="1200" i="1" dirty="0"/>
          </a:p>
        </p:txBody>
      </p:sp>
      <p:sp>
        <p:nvSpPr>
          <p:cNvPr id="43" name="AutoShape 25"/>
          <p:cNvSpPr>
            <a:spLocks noChangeArrowheads="1"/>
          </p:cNvSpPr>
          <p:nvPr/>
        </p:nvSpPr>
        <p:spPr bwMode="auto">
          <a:xfrm>
            <a:off x="7241778" y="3660355"/>
            <a:ext cx="1368425" cy="344008"/>
          </a:xfrm>
          <a:prstGeom prst="wedgeRoundRectCallout">
            <a:avLst>
              <a:gd name="adj1" fmla="val -95939"/>
              <a:gd name="adj2" fmla="val 21663"/>
              <a:gd name="adj3" fmla="val 16667"/>
            </a:avLst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lvl="0" algn="ctr" eaLnBrk="0" hangingPunct="0"/>
            <a:r>
              <a:rPr lang="ru-RU" sz="1200" dirty="0">
                <a:solidFill>
                  <a:prstClr val="black"/>
                </a:solidFill>
              </a:rPr>
              <a:t>звено связи </a:t>
            </a:r>
            <a:endParaRPr lang="ru-RU" sz="1200" dirty="0">
              <a:solidFill>
                <a:prstClr val="black"/>
              </a:solidFill>
              <a:latin typeface="Arial" charset="0"/>
            </a:endParaRPr>
          </a:p>
          <a:p>
            <a:pPr algn="ctr" eaLnBrk="0" hangingPunct="0"/>
            <a:endParaRPr lang="ru-RU" altLang="ru-RU" sz="1200" b="1" i="1" dirty="0">
              <a:latin typeface="Times New Roman" pitchFamily="18" charset="0"/>
            </a:endParaRPr>
          </a:p>
        </p:txBody>
      </p:sp>
      <p:sp>
        <p:nvSpPr>
          <p:cNvPr id="44" name="AutoShape 25"/>
          <p:cNvSpPr>
            <a:spLocks noChangeArrowheads="1"/>
          </p:cNvSpPr>
          <p:nvPr/>
        </p:nvSpPr>
        <p:spPr bwMode="auto">
          <a:xfrm>
            <a:off x="7241777" y="4197092"/>
            <a:ext cx="1368425" cy="447951"/>
          </a:xfrm>
          <a:prstGeom prst="wedgeRoundRectCallout">
            <a:avLst>
              <a:gd name="adj1" fmla="val -95011"/>
              <a:gd name="adj2" fmla="val 29373"/>
              <a:gd name="adj3" fmla="val 16667"/>
            </a:avLst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lvl="0" algn="ctr" eaLnBrk="0" hangingPunct="0"/>
            <a:r>
              <a:rPr lang="ru-RU" sz="1200" dirty="0">
                <a:solidFill>
                  <a:prstClr val="black"/>
                </a:solidFill>
              </a:rPr>
              <a:t>санитарный пост</a:t>
            </a: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" name="AutoShape 25"/>
          <p:cNvSpPr>
            <a:spLocks noChangeArrowheads="1"/>
          </p:cNvSpPr>
          <p:nvPr/>
        </p:nvSpPr>
        <p:spPr bwMode="auto">
          <a:xfrm>
            <a:off x="7228481" y="4995245"/>
            <a:ext cx="1458737" cy="432558"/>
          </a:xfrm>
          <a:prstGeom prst="wedgeRoundRectCallout">
            <a:avLst>
              <a:gd name="adj1" fmla="val -95470"/>
              <a:gd name="adj2" fmla="val 25521"/>
              <a:gd name="adj3" fmla="val 16667"/>
            </a:avLst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ru-RU" sz="1200" dirty="0"/>
              <a:t>группа (звено) по обслуживанию ЗС </a:t>
            </a:r>
            <a:endParaRPr lang="ru-RU" sz="1200" dirty="0">
              <a:latin typeface="Arial" charset="0"/>
            </a:endParaRPr>
          </a:p>
          <a:p>
            <a:pPr algn="ctr" eaLnBrk="0" hangingPunct="0"/>
            <a:endParaRPr lang="ru-RU" altLang="ru-RU" sz="1200" b="1" i="1" dirty="0">
              <a:latin typeface="Times New Roman" pitchFamily="18" charset="0"/>
            </a:endParaRPr>
          </a:p>
        </p:txBody>
      </p:sp>
      <p:sp>
        <p:nvSpPr>
          <p:cNvPr id="46" name="AutoShape 25"/>
          <p:cNvSpPr>
            <a:spLocks noChangeArrowheads="1"/>
          </p:cNvSpPr>
          <p:nvPr/>
        </p:nvSpPr>
        <p:spPr bwMode="auto">
          <a:xfrm>
            <a:off x="7318793" y="5840660"/>
            <a:ext cx="1368425" cy="579307"/>
          </a:xfrm>
          <a:prstGeom prst="wedgeRoundRectCallout">
            <a:avLst>
              <a:gd name="adj1" fmla="val -102435"/>
              <a:gd name="adj2" fmla="val 66625"/>
              <a:gd name="adj3" fmla="val 16667"/>
            </a:avLst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ru-RU" sz="1000" dirty="0"/>
              <a:t>пост радиационного и химического наблюдения </a:t>
            </a:r>
            <a:endParaRPr lang="ru-RU" sz="1000" dirty="0">
              <a:latin typeface="Arial" charset="0"/>
            </a:endParaRPr>
          </a:p>
          <a:p>
            <a:pPr algn="ctr" eaLnBrk="0" hangingPunct="0"/>
            <a:endParaRPr lang="ru-RU" altLang="ru-RU" sz="1200" b="1" i="1" dirty="0">
              <a:latin typeface="Times New Roman" pitchFamily="18" charset="0"/>
            </a:endParaRPr>
          </a:p>
        </p:txBody>
      </p:sp>
      <p:sp>
        <p:nvSpPr>
          <p:cNvPr id="4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9745395"/>
      </p:ext>
    </p:extLst>
  </p:cSld>
  <p:clrMapOvr>
    <a:masterClrMapping/>
  </p:clrMapOvr>
  <p:transition spd="slow" advTm="2623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1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1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10"/>
                                        <p:tgtEl>
                                          <p:spTgt spid="134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10"/>
                                        <p:tgtEl>
                                          <p:spTgt spid="134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0"/>
                                        <p:tgtEl>
                                          <p:spTgt spid="134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1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1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1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1"/>
                            </p:stCondLst>
                            <p:childTnLst>
                              <p:par>
                                <p:cTn id="4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1"/>
                            </p:stCondLst>
                            <p:childTnLst>
                              <p:par>
                                <p:cTn id="4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13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13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13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7" dur="1000"/>
                                        <p:tgtEl>
                                          <p:spTgt spid="13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51"/>
                            </p:stCondLst>
                            <p:childTnLst>
                              <p:par>
                                <p:cTn id="7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751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251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314" grpId="0"/>
      <p:bldP spid="13476" grpId="0"/>
      <p:bldP spid="13465" grpId="0" animBg="1"/>
      <p:bldP spid="13466" grpId="0" animBg="1"/>
      <p:bldP spid="13467" grpId="0" animBg="1"/>
      <p:bldP spid="13468" grpId="0" animBg="1"/>
      <p:bldP spid="84" grpId="0" animBg="1"/>
      <p:bldP spid="94" grpId="0" animBg="1"/>
      <p:bldP spid="76" grpId="0" animBg="1"/>
      <p:bldP spid="79" grpId="0" animBg="1"/>
      <p:bldP spid="2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179512" y="2444695"/>
            <a:ext cx="655272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</a:pPr>
            <a:r>
              <a:rPr lang="ru-RU" sz="2800" b="1" dirty="0"/>
              <a:t>ЧРЕЗВЫЧАЙНЫЕ СИТУАЦИИ, ХАРАКТЕРНЫЕ ДЛЯ РЕГИОНА (МУНИЦИПАЛЬНОГО ОБРАЗОВАНИЯ), ПРИСУЩИЕ ИМ ОПАСНОСТИ ДЛЯ НАСЕЛЕНИЯ И ВОЗМОЖНЫЕ СПОСОБЫ ЗАЩИТЫ ОТ НИХ РАБОТНИКОВ ОБЩЕСТВА</a:t>
            </a:r>
            <a:endParaRPr lang="ru-RU" altLang="ru-RU" sz="28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188640"/>
            <a:ext cx="3024336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3568"/>
      </p:ext>
    </p:extLst>
  </p:cSld>
  <p:clrMapOvr>
    <a:masterClrMapping/>
  </p:clrMapOvr>
  <p:transition spd="slow" advTm="57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24744"/>
            <a:ext cx="648072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+mj-lt"/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ВОПРОСЫ:</a:t>
            </a:r>
          </a:p>
          <a:p>
            <a:pPr algn="ctr"/>
            <a:endParaRPr lang="ru-RU" sz="1200" b="1" i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>
                <a:latin typeface="+mn-lt"/>
              </a:rPr>
              <a:t>1. Понятие о ЧС. Их классификация по виду и масштабу. ЧС природного характера, характерные для региона, присущие им опасности и возможные последствия. Наиболее приемлемые способы защиты работников при возникновении данных ЧС. Порядок действий работников организаций в случаях угрозы и возникновения ЧС природного характера при нахождении их на рабочем месте, дома, на открытой местности.</a:t>
            </a:r>
          </a:p>
          <a:p>
            <a:pPr algn="just">
              <a:lnSpc>
                <a:spcPct val="150000"/>
              </a:lnSpc>
            </a:pPr>
            <a:r>
              <a:rPr lang="ru-RU" sz="1400" b="1" dirty="0">
                <a:latin typeface="+mn-lt"/>
              </a:rPr>
              <a:t>2. Потенциально опасные объекты, расположенные на территории региона (муниципального образования), и возможные ЧС техногенного характера при авариях и катастрофах на них. Возможные способы защиты работников при возникновении данных ЧС.</a:t>
            </a:r>
          </a:p>
          <a:p>
            <a:pPr algn="just">
              <a:lnSpc>
                <a:spcPct val="150000"/>
              </a:lnSpc>
            </a:pPr>
            <a:r>
              <a:rPr lang="ru-RU" sz="1400" b="1" dirty="0">
                <a:latin typeface="+mn-lt"/>
              </a:rPr>
              <a:t> 3. Опасности военного характера и присущие им особенности. Действия  населения (сотрудников) при возникновении опасностей военного характера.</a:t>
            </a:r>
          </a:p>
          <a:p>
            <a:pPr algn="just">
              <a:lnSpc>
                <a:spcPct val="150000"/>
              </a:lnSpc>
            </a:pPr>
            <a:r>
              <a:rPr lang="ru-RU" sz="1400" b="1" dirty="0">
                <a:latin typeface="+mn-lt"/>
              </a:rPr>
              <a:t>Ответственность за нарушение требований нормативных правовых актов в области ГО и защиты от ЧС.</a:t>
            </a: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3960440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620525"/>
      </p:ext>
    </p:extLst>
  </p:cSld>
  <p:clrMapOvr>
    <a:masterClrMapping/>
  </p:clrMapOvr>
  <p:transition spd="slow" advTm="1984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809992"/>
            <a:ext cx="87129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57188" algn="l"/>
              </a:tabLs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Чрезвычайная ситуация 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это обстановка на определённой территории, сложившаяся в результате аварии, опасного природного явления, катастрофы, стихийного или иного бедствия, которые могут повлечь или повлекли за собой человеческие жертвы, ущерб здоровью людей или окружающей среде, значительные материальные потери и нарушение условий жизнедеятельности людей.</a:t>
            </a:r>
          </a:p>
          <a:p>
            <a:pPr algn="just">
              <a:tabLst>
                <a:tab pos="357188" algn="l"/>
              </a:tabLst>
            </a:pPr>
            <a:r>
              <a:rPr lang="ru-RU" b="1" dirty="0">
                <a:latin typeface="+mn-lt"/>
              </a:rPr>
              <a:t>	Источник чрезвычайной ситуации</a:t>
            </a:r>
            <a:r>
              <a:rPr lang="ru-RU" dirty="0">
                <a:latin typeface="+mn-lt"/>
              </a:rPr>
              <a:t>: Опасное техногенное происшествие, авария, катастрофа, опасное природное явление, стихийное бедствие, широко распространенная инфекционная болезнь людей, сельскохозяйственных животных и растений, в результате чего произошла или может возникнуть чрезвычайная ситуация.</a:t>
            </a:r>
          </a:p>
          <a:p>
            <a:pPr algn="just">
              <a:tabLst>
                <a:tab pos="357188" algn="l"/>
              </a:tabLst>
            </a:pPr>
            <a:r>
              <a:rPr lang="ru-RU" b="1" dirty="0">
                <a:latin typeface="+mn-lt"/>
              </a:rPr>
              <a:t>	Поражающий фактор (источника) чрезвычайной ситуации</a:t>
            </a:r>
            <a:r>
              <a:rPr lang="ru-RU" dirty="0">
                <a:latin typeface="+mn-lt"/>
              </a:rPr>
              <a:t>: Составляющая источника чрезвычайной ситуации, характеризуемая физическими, химическими, биологическими действиями или проявлениями, которые определяются или выражаются соответствующими параметрами.</a:t>
            </a:r>
          </a:p>
          <a:p>
            <a:pPr algn="just">
              <a:tabLst>
                <a:tab pos="357188" algn="l"/>
              </a:tabLst>
            </a:pPr>
            <a:r>
              <a:rPr lang="ru-RU" b="1" dirty="0">
                <a:latin typeface="+mn-lt"/>
              </a:rPr>
              <a:t>	Опасность в чрезвычайных ситуациях</a:t>
            </a:r>
            <a:r>
              <a:rPr lang="ru-RU" dirty="0">
                <a:latin typeface="+mn-lt"/>
              </a:rPr>
              <a:t>: Состояние, при котором создалась или вероятна угроза возникновения поражающих факторов и воздействий источника чрезвычайной ситуации на население, объекты народного хозяйства и окружающую природную среду в зоне чрезвычайной ситуации.</a:t>
            </a:r>
          </a:p>
          <a:p>
            <a:pPr algn="just">
              <a:tabLst>
                <a:tab pos="357188" algn="l"/>
              </a:tabLst>
            </a:pPr>
            <a:r>
              <a:rPr lang="ru-RU" dirty="0">
                <a:latin typeface="+mn-lt"/>
              </a:rPr>
              <a:t>	</a:t>
            </a:r>
            <a:r>
              <a:rPr lang="ru-RU" b="1" dirty="0">
                <a:latin typeface="+mn-lt"/>
              </a:rPr>
              <a:t>Защита населения в чрезвычайных ситуациях</a:t>
            </a:r>
            <a:r>
              <a:rPr lang="ru-RU" dirty="0">
                <a:latin typeface="+mn-lt"/>
              </a:rPr>
              <a:t>: Совокупность взаимоувязанных по времени, ресурсам и месту проведения мероприятий, направленных на предотвращение или предельное снижение потерь населения и угрозы его жизни и здоровью от поражающих факторов и воздействий источников чрезвычайной ситуации.</a:t>
            </a:r>
          </a:p>
          <a:p>
            <a:pPr algn="just">
              <a:tabLst>
                <a:tab pos="357188" algn="l"/>
              </a:tabLst>
            </a:pP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016314"/>
      </p:ext>
    </p:extLst>
  </p:cSld>
  <p:clrMapOvr>
    <a:masterClrMapping/>
  </p:clrMapOvr>
  <p:transition spd="slow" advTm="3297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1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1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1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1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2007991"/>
            <a:ext cx="633670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Изучаемые вопросы: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+mn-lt"/>
              </a:rPr>
              <a:t>1. Законодательство Российской Федерации в области гражданской обороны.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+mn-lt"/>
              </a:rPr>
              <a:t>2. Принципы организации и ведения гражданской обороны. 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+mn-lt"/>
              </a:rPr>
              <a:t>3. Права и обязанности граждан в области гражданской обороны.   </a:t>
            </a:r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3024336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913653"/>
      </p:ext>
    </p:extLst>
  </p:cSld>
  <p:clrMapOvr>
    <a:masterClrMapping/>
  </p:clrMapOvr>
  <p:transition spd="slow" advTm="171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78743"/>
            <a:ext cx="896448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ts val="1920"/>
              </a:lnSpc>
              <a:tabLst>
                <a:tab pos="357188" algn="l"/>
              </a:tabLst>
            </a:pPr>
            <a:r>
              <a:rPr lang="ru-RU" b="1" i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ЧС локального характера</a:t>
            </a:r>
            <a:r>
              <a:rPr lang="ru-RU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в результате которой территория, на которой сложилась чрезвычайная ситуация и нарушены условия жизнедеятельности людей (зона чрезвычайной ситуации), не выходит за пределы территории объекта, </a:t>
            </a:r>
          </a:p>
          <a:p>
            <a:pPr indent="360000" algn="just">
              <a:lnSpc>
                <a:spcPts val="1920"/>
              </a:lnSpc>
              <a:tabLst>
                <a:tab pos="357188" algn="l"/>
              </a:tabLst>
            </a:pPr>
            <a:r>
              <a:rPr lang="ru-RU" b="1" i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ЧС муниципального характера</a:t>
            </a:r>
            <a:r>
              <a:rPr lang="ru-RU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в результате которой зона чрезвычайной ситуации не выходит за пределы территории одного поселения или внутригородской территории города федерального значения, </a:t>
            </a:r>
          </a:p>
          <a:p>
            <a:pPr indent="360000" algn="just">
              <a:lnSpc>
                <a:spcPts val="1920"/>
              </a:lnSpc>
              <a:tabLst>
                <a:tab pos="357188" algn="l"/>
              </a:tabLst>
            </a:pPr>
            <a:r>
              <a:rPr lang="ru-RU" b="1" i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ЧС межмуниципального характера</a:t>
            </a:r>
            <a:r>
              <a:rPr lang="ru-RU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в результате которой зона чрезвычайной ситуации затрагивает территорию двух и более поселений, внутригородских территорий города федерального значения или межселенную территорию</a:t>
            </a:r>
          </a:p>
          <a:p>
            <a:pPr indent="360000" algn="just">
              <a:lnSpc>
                <a:spcPts val="1920"/>
              </a:lnSpc>
              <a:tabLst>
                <a:tab pos="357188" algn="l"/>
              </a:tabLst>
            </a:pPr>
            <a:r>
              <a:rPr lang="ru-RU" b="1" i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ЧС регионального характера</a:t>
            </a:r>
            <a:r>
              <a:rPr lang="ru-RU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в результате которой зона чрезвычайной ситуации не выходит за пределы территории одного субъекта РФ, при этом количество пострадавших составляет свыше </a:t>
            </a:r>
            <a:r>
              <a:rPr lang="ru-RU" b="1" dirty="0">
                <a:latin typeface="+mn-lt"/>
                <a:cs typeface="Times New Roman" panose="02020603050405020304" pitchFamily="18" charset="0"/>
              </a:rPr>
              <a:t>50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человек, но не более </a:t>
            </a:r>
            <a:r>
              <a:rPr lang="ru-RU" b="1" dirty="0">
                <a:latin typeface="+mn-lt"/>
                <a:cs typeface="Times New Roman" panose="02020603050405020304" pitchFamily="18" charset="0"/>
              </a:rPr>
              <a:t>500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человек либо размер материального ущерба составляет свыше </a:t>
            </a:r>
            <a:r>
              <a:rPr lang="ru-RU" b="1" dirty="0">
                <a:latin typeface="+mn-lt"/>
                <a:cs typeface="Times New Roman" panose="02020603050405020304" pitchFamily="18" charset="0"/>
              </a:rPr>
              <a:t>5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млн. рублей, но не более </a:t>
            </a:r>
            <a:r>
              <a:rPr lang="ru-RU" b="1" dirty="0">
                <a:latin typeface="+mn-lt"/>
                <a:cs typeface="Times New Roman" panose="02020603050405020304" pitchFamily="18" charset="0"/>
              </a:rPr>
              <a:t>500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млн. рублей;</a:t>
            </a:r>
          </a:p>
          <a:p>
            <a:pPr indent="360000" algn="just">
              <a:lnSpc>
                <a:spcPts val="1920"/>
              </a:lnSpc>
            </a:pPr>
            <a:r>
              <a:rPr lang="ru-RU" b="1" i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ЧС межрегионального характера</a:t>
            </a:r>
            <a:r>
              <a:rPr lang="ru-RU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в результате которой зона чрезвычайной ситуации затрагивает территорию двух и более субъектов Российской Федерации, при этом количество пострадавших составляет свыше </a:t>
            </a:r>
            <a:r>
              <a:rPr lang="ru-RU" b="1" dirty="0">
                <a:latin typeface="+mn-lt"/>
                <a:cs typeface="Times New Roman" panose="02020603050405020304" pitchFamily="18" charset="0"/>
              </a:rPr>
              <a:t>50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человек, но не более </a:t>
            </a:r>
            <a:r>
              <a:rPr lang="ru-RU" b="1" dirty="0">
                <a:latin typeface="+mn-lt"/>
                <a:cs typeface="Times New Roman" panose="02020603050405020304" pitchFamily="18" charset="0"/>
              </a:rPr>
              <a:t>500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человек либо размер материального ущерба составляет свыше </a:t>
            </a:r>
            <a:r>
              <a:rPr lang="ru-RU" b="1" dirty="0">
                <a:latin typeface="+mn-lt"/>
                <a:cs typeface="Times New Roman" panose="02020603050405020304" pitchFamily="18" charset="0"/>
              </a:rPr>
              <a:t>5 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млн. рублей, но не более </a:t>
            </a:r>
            <a:r>
              <a:rPr lang="ru-RU" b="1" dirty="0">
                <a:latin typeface="+mn-lt"/>
                <a:cs typeface="Times New Roman" panose="02020603050405020304" pitchFamily="18" charset="0"/>
              </a:rPr>
              <a:t>500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млн. рублей;</a:t>
            </a:r>
          </a:p>
          <a:p>
            <a:pPr indent="360000" algn="just">
              <a:lnSpc>
                <a:spcPts val="1920"/>
              </a:lnSpc>
            </a:pPr>
            <a:r>
              <a:rPr lang="ru-RU" b="1" i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ЧС федерального характера</a:t>
            </a:r>
            <a:r>
              <a:rPr lang="ru-RU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в результате которой количество пострадавших составляет свыше </a:t>
            </a:r>
            <a:r>
              <a:rPr lang="ru-RU" b="1" dirty="0">
                <a:latin typeface="+mn-lt"/>
                <a:cs typeface="Times New Roman" panose="02020603050405020304" pitchFamily="18" charset="0"/>
              </a:rPr>
              <a:t>500 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человек либо размер материального ущерба составляет свыше </a:t>
            </a:r>
            <a:r>
              <a:rPr lang="ru-RU" b="1" dirty="0">
                <a:latin typeface="+mn-lt"/>
                <a:cs typeface="Times New Roman" panose="02020603050405020304" pitchFamily="18" charset="0"/>
              </a:rPr>
              <a:t>500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млн. рублей.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651895"/>
      </p:ext>
    </p:extLst>
  </p:cSld>
  <p:clrMapOvr>
    <a:masterClrMapping/>
  </p:clrMapOvr>
  <p:transition spd="slow" advTm="4208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1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1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1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1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1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23328-1600x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107504" y="188640"/>
            <a:ext cx="8928992" cy="6858000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ОСНОВНЫЕ ЧС ВОЗМОЖНЫЕ НА ТЕРРИТОРИИ Ставропольского края:</a:t>
            </a:r>
            <a:endParaRPr lang="ru-RU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ураганные ветра;</a:t>
            </a:r>
            <a:endParaRPr lang="ru-RU" sz="16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b="1" dirty="0"/>
              <a:t>оползни и карстовые явления;</a:t>
            </a: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природные лесные пожары;</a:t>
            </a:r>
            <a:endParaRPr lang="ru-RU" sz="16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b="1" dirty="0"/>
              <a:t>весенний паводок (высокий уровень воды при паводке, как следствие - затопление жилья, хозяйственных построек, нарушение дорог, линий связи, электроснабжения и других объектов инфраструктуры);</a:t>
            </a:r>
            <a:endParaRPr lang="ru-RU" sz="16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b="1" dirty="0"/>
              <a:t>массовые заболевания населения, животных, растений;</a:t>
            </a:r>
            <a:endParaRPr lang="ru-RU" sz="16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b="1" dirty="0"/>
              <a:t>акты терроризма;</a:t>
            </a:r>
            <a:endParaRPr lang="ru-RU" sz="16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b="1" dirty="0"/>
              <a:t>поражения сильнодействующими ядовитыми веществами при авариях на производствах;</a:t>
            </a:r>
            <a:endParaRPr lang="ru-RU" sz="16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b="1" dirty="0"/>
              <a:t>аварии на городских тепловых сетях;</a:t>
            </a:r>
            <a:endParaRPr lang="ru-RU" sz="16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b="1" dirty="0"/>
              <a:t>снежные заносы и заторы на дорогах;</a:t>
            </a:r>
            <a:endParaRPr lang="ru-RU" sz="16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b="1" dirty="0"/>
              <a:t>аварии на коммунально-энергетических сетях, особенно в осенне-зимний период;</a:t>
            </a:r>
            <a:endParaRPr lang="ru-RU" sz="16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b="1" dirty="0"/>
              <a:t>проблемы захоронений животных, особенно сибиреязвенные захоронения, также находящиеся скотомогильники.</a:t>
            </a:r>
            <a:endParaRPr lang="ru-RU" sz="1600" dirty="0"/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ru-RU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 eaLnBrk="1" hangingPunct="1">
              <a:buNone/>
              <a:defRPr/>
            </a:pPr>
            <a:endParaRPr lang="ru-RU" sz="2400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367789"/>
      </p:ext>
    </p:extLst>
  </p:cSld>
  <p:clrMapOvr>
    <a:masterClrMapping/>
  </p:clrMapOvr>
  <p:transition spd="slow" advTm="2964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1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1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1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1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1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1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1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1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1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8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81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106464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512" y="1642154"/>
            <a:ext cx="8784976" cy="24482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4399944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8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Природная ЧС</a:t>
            </a:r>
            <a:r>
              <a:rPr lang="ru-RU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ru-RU" sz="1800" dirty="0">
                <a:cs typeface="Times New Roman" panose="02020603050405020304" pitchFamily="18" charset="0"/>
              </a:rPr>
              <a:t>– это обстановка на определённой территории или акватории, сложившаяся в результате возникновения источника природной чрезвычайной ситуации, который может повлечь или повлёк за собой человеческие жертвы, ущерб здоровью людей и (или) окружающей природной среде, значительные материальные потери и нарушение условий жизнедеятельности людей.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1303600"/>
            <a:ext cx="1813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ПРИРОДНАЯ ЧС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879551"/>
            <a:ext cx="87534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ЧРЕЗВЫЧАЙНЫЕ СИТУАЦИИ БЫВАЮТ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ПРИРОДНОГО ХАРАКТЕРА</a:t>
            </a:r>
            <a:endParaRPr lang="ru-RU" sz="20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776098"/>
      </p:ext>
    </p:extLst>
  </p:cSld>
  <p:clrMapOvr>
    <a:masterClrMapping/>
  </p:clrMapOvr>
  <p:transition spd="slow" advTm="139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1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051" name="Picture 3" descr="E:\Паводки в инераловодском районе\п. Левокум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95" y="68549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89629" y="685499"/>
            <a:ext cx="9061450" cy="51435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  <a:defRPr/>
            </a:pPr>
            <a:r>
              <a:rPr lang="ru-RU" sz="2800" dirty="0">
                <a:latin typeface="Times New Roman" pitchFamily="18" charset="0"/>
              </a:rPr>
              <a:t>  </a:t>
            </a:r>
          </a:p>
          <a:p>
            <a:pPr algn="ctr">
              <a:buNone/>
              <a:defRPr/>
            </a:pPr>
            <a:endParaRPr lang="ru-RU" sz="2800" dirty="0">
              <a:latin typeface="Times New Roman" pitchFamily="18" charset="0"/>
            </a:endParaRPr>
          </a:p>
          <a:p>
            <a:pPr algn="ctr">
              <a:buNone/>
              <a:defRPr/>
            </a:pPr>
            <a:endParaRPr lang="ru-RU" sz="2800" dirty="0">
              <a:latin typeface="Times New Roman" pitchFamily="18" charset="0"/>
            </a:endParaRPr>
          </a:p>
          <a:p>
            <a:pPr algn="ctr">
              <a:buNone/>
              <a:defRPr/>
            </a:pPr>
            <a:endParaRPr lang="ru-RU" sz="2800" dirty="0">
              <a:latin typeface="Times New Roman" pitchFamily="18" charset="0"/>
            </a:endParaRPr>
          </a:p>
          <a:p>
            <a:pPr algn="ctr">
              <a:buNone/>
              <a:defRPr/>
            </a:pPr>
            <a:r>
              <a:rPr lang="ru-RU" sz="2800" dirty="0">
                <a:latin typeface="Times New Roman" pitchFamily="18" charset="0"/>
              </a:rPr>
              <a:t> </a:t>
            </a:r>
          </a:p>
          <a:p>
            <a:pPr algn="ctr">
              <a:buNone/>
              <a:defRPr/>
            </a:pPr>
            <a:endParaRPr lang="ru-RU" sz="2800" b="1" dirty="0">
              <a:solidFill>
                <a:srgbClr val="00B0F0"/>
              </a:solidFill>
              <a:latin typeface="Times New Roman" pitchFamily="18" charset="0"/>
            </a:endParaRPr>
          </a:p>
          <a:p>
            <a:pPr algn="ctr">
              <a:buNone/>
              <a:defRPr/>
            </a:pP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rgbClr val="FF9933"/>
                </a:solidFill>
                <a:latin typeface="Times New Roman" pitchFamily="18" charset="0"/>
              </a:rPr>
              <a:t>НАВОДНЕНИЯ</a:t>
            </a:r>
          </a:p>
          <a:p>
            <a:pPr algn="ctr">
              <a:buNone/>
              <a:defRPr/>
            </a:pPr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</a:rPr>
              <a:t>Основными причинами всех наводнений являются: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sz="2800" b="1" i="1" dirty="0">
                <a:solidFill>
                  <a:srgbClr val="FFFF00"/>
                </a:solidFill>
                <a:latin typeface="Times New Roman" pitchFamily="18" charset="0"/>
              </a:rPr>
              <a:t>Период весеннего снеготаяния;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sz="2800" b="1" i="1" dirty="0">
                <a:solidFill>
                  <a:srgbClr val="FFFF00"/>
                </a:solidFill>
                <a:latin typeface="Times New Roman" pitchFamily="18" charset="0"/>
              </a:rPr>
              <a:t>Ледоходы на реках;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sz="2800" b="1" i="1" dirty="0">
                <a:solidFill>
                  <a:srgbClr val="FFFF00"/>
                </a:solidFill>
                <a:latin typeface="Times New Roman" pitchFamily="18" charset="0"/>
              </a:rPr>
              <a:t>Выпадение обильных ливневых и дождевых осадков;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sz="2800" b="1" i="1" dirty="0">
                <a:solidFill>
                  <a:srgbClr val="FFFF00"/>
                </a:solidFill>
                <a:latin typeface="Times New Roman" pitchFamily="18" charset="0"/>
              </a:rPr>
              <a:t>Крушение плотин и дамб.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301655"/>
      </p:ext>
    </p:extLst>
  </p:cSld>
  <p:clrMapOvr>
    <a:masterClrMapping/>
  </p:clrMapOvr>
  <p:transition spd="slow" advTm="927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1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1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1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1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4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1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24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050" name="Picture 2" descr="http://pptcloud.ru/system/slides/pics/000/621/706/original/Slide20.jpg?14802715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57" y="756664"/>
            <a:ext cx="8828980" cy="6673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7691138"/>
      </p:ext>
    </p:extLst>
  </p:cSld>
  <p:clrMapOvr>
    <a:masterClrMapping/>
  </p:clrMapOvr>
  <p:transition spd="slow" advTm="365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074" name="Picture 2" descr="C:\Users\vasily.maryukha\Desktop\Документы\07 ЧС\2018\Фото ЧС в Минераловодском районе\IMG-20180228-WA00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8298"/>
            <a:ext cx="8676580" cy="641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380139"/>
      </p:ext>
    </p:extLst>
  </p:cSld>
  <p:clrMapOvr>
    <a:masterClrMapping/>
  </p:clrMapOvr>
  <p:transition spd="slow" advTm="25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2183453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7522"/>
            <a:ext cx="8522992" cy="642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Rot="1" noChangeArrowheads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  <a:p>
            <a:pPr eaLnBrk="1" hangingPunct="1">
              <a:buFont typeface="Arial" charset="0"/>
              <a:buNone/>
              <a:defRPr/>
            </a:pPr>
            <a:endParaRPr lang="ru-RU"/>
          </a:p>
          <a:p>
            <a:pPr eaLnBrk="1" hangingPunct="1">
              <a:buFont typeface="Arial" charset="0"/>
              <a:buNone/>
              <a:defRPr/>
            </a:pPr>
            <a:r>
              <a:rPr lang="ru-RU"/>
              <a:t>                                          </a:t>
            </a:r>
          </a:p>
          <a:p>
            <a:pPr eaLnBrk="1" hangingPunct="1">
              <a:buFont typeface="Arial" charset="0"/>
              <a:buNone/>
              <a:defRPr/>
            </a:pPr>
            <a:endParaRPr lang="ru-RU" b="1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36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13227"/>
      </p:ext>
    </p:extLst>
  </p:cSld>
  <p:clrMapOvr>
    <a:masterClrMapping/>
  </p:clrMapOvr>
  <p:transition spd="slow" advTm="3391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stor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96469" cy="6597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67544"/>
            <a:ext cx="8540750" cy="56916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FF9933"/>
                </a:solidFill>
                <a:latin typeface="Times New Roman" pitchFamily="18" charset="0"/>
              </a:rPr>
              <a:t>Смерчи, ураганы, бури</a:t>
            </a:r>
          </a:p>
        </p:txBody>
      </p:sp>
      <p:sp>
        <p:nvSpPr>
          <p:cNvPr id="64515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301625" y="990600"/>
            <a:ext cx="8540750" cy="5108575"/>
          </a:xfrm>
        </p:spPr>
        <p:txBody>
          <a:bodyPr>
            <a:normAutofit fontScale="62500" lnSpcReduction="20000"/>
          </a:bodyPr>
          <a:lstStyle/>
          <a:p>
            <a:pPr marL="0" indent="0" algn="just" eaLnBrk="1" hangingPunct="1">
              <a:buNone/>
              <a:defRPr/>
            </a:pPr>
            <a:r>
              <a:rPr lang="ru-RU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</a:rPr>
              <a:t>	Неисчислимые разрушения и жертвы приносят человечеству ураганы, тайфуны, смерчи.</a:t>
            </a:r>
          </a:p>
          <a:p>
            <a:pPr marL="0" indent="0" algn="just">
              <a:buNone/>
              <a:defRPr/>
            </a:pPr>
            <a:endParaRPr lang="ru-RU" sz="2800" b="1" dirty="0">
              <a:solidFill>
                <a:srgbClr val="0000CC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  <a:defRPr/>
            </a:pPr>
            <a:r>
              <a:rPr lang="ru-RU" sz="2800" b="1" dirty="0">
                <a:solidFill>
                  <a:srgbClr val="0000CC"/>
                </a:solidFill>
                <a:latin typeface="Arial Black" panose="020B0A04020102020204" pitchFamily="34" charset="0"/>
              </a:rPr>
              <a:t>СМЕРЧ</a:t>
            </a:r>
            <a:r>
              <a:rPr lang="ru-RU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</a:rPr>
              <a:t> – восходящие вихри быстро вращающегося воздуха.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  <a:defRPr/>
            </a:pP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УРАГАН 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как ветер большой разрушительной силы и значительной продолжительности, скорость которого примерно равна 32 м/с и более (12 баллов по шкале Бофора). </a:t>
            </a:r>
            <a:r>
              <a:rPr lang="ru-RU" sz="2900" b="1" dirty="0">
                <a:solidFill>
                  <a:schemeClr val="bg1"/>
                </a:solidFill>
                <a:latin typeface="Times New Roman" pitchFamily="18" charset="0"/>
              </a:rPr>
              <a:t>Он является одной из мощнейших сил стихии и по своему пагубному воздействию приближается к землетрясению.</a:t>
            </a:r>
          </a:p>
          <a:p>
            <a:pPr marL="0" indent="0" algn="just">
              <a:buNone/>
              <a:defRPr/>
            </a:pPr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Приближение урагана характеризуется резким падением атмосферного давления. Заблаговременность прогноза ураганов, как правило, невелика и измеряется часами. Долговременные прогнозы большой точностью не отличаются. Ураганы возникают в любое время года, но более часто с июля по октябрь. В остальное время они редки, пути их коротки. </a:t>
            </a:r>
          </a:p>
          <a:p>
            <a:pPr marL="0" indent="0" algn="just">
              <a:buNone/>
              <a:defRPr/>
            </a:pP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265113" algn="l"/>
              </a:tabLst>
            </a:pPr>
            <a:r>
              <a:rPr lang="ru-RU" sz="3100" b="1" dirty="0">
                <a:solidFill>
                  <a:srgbClr val="FF69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БУРЯ</a:t>
            </a:r>
            <a:r>
              <a:rPr lang="ru-RU" sz="3100" b="1" dirty="0">
                <a:solidFill>
                  <a:srgbClr val="FF6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ветер, скорость которого меньше скорости урагана. Однако она довольно велика и достигает 15 – 31 м/с. Убытки и разрушения от бурь существенно меньше, чем от ураганов. Иногда сильную бурю называют штормом.</a:t>
            </a:r>
            <a:endParaRPr lang="ru-RU" sz="4600" b="1" dirty="0">
              <a:solidFill>
                <a:srgbClr val="FF6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265113" algn="l"/>
              </a:tabLs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buNone/>
              <a:defRPr/>
            </a:pPr>
            <a:endParaRPr lang="ru-RU" sz="2800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itchFamily="18" charset="0"/>
            </a:endParaRPr>
          </a:p>
          <a:p>
            <a:pPr algn="just" eaLnBrk="1" hangingPunct="1">
              <a:defRPr/>
            </a:pPr>
            <a:endParaRPr lang="ru-RU" sz="2800" b="1" i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8011586"/>
      </p:ext>
    </p:extLst>
  </p:cSld>
  <p:clrMapOvr>
    <a:masterClrMapping/>
  </p:clrMapOvr>
  <p:transition spd="slow" advTm="2565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1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1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15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ptcloud.ru/system/slides/pics/000/621/714/original/Slide28.jpg?14802715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97" y="116632"/>
            <a:ext cx="8735383" cy="6597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84541"/>
      </p:ext>
    </p:extLst>
  </p:cSld>
  <p:clrMapOvr>
    <a:masterClrMapping/>
  </p:clrMapOvr>
  <p:transition spd="slow" advTm="1288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ptcloud.ru/system/slides/pics/000/621/712/original/Slide26.jpg?14802715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05" y="116632"/>
            <a:ext cx="8735383" cy="6597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39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85030"/>
      </p:ext>
    </p:extLst>
  </p:cSld>
  <p:clrMapOvr>
    <a:masterClrMapping/>
  </p:clrMapOvr>
  <p:transition spd="slow" advTm="55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95536" y="1021401"/>
            <a:ext cx="3949700" cy="54657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endParaRPr lang="ru-RU" altLang="ru-RU" b="1" dirty="0">
              <a:solidFill>
                <a:schemeClr val="bg1"/>
              </a:solidFill>
              <a:latin typeface="+mn-lt"/>
            </a:endParaRPr>
          </a:p>
          <a:p>
            <a:pPr algn="ctr" eaLnBrk="0" hangingPunct="0"/>
            <a:r>
              <a:rPr lang="ru-RU" altLang="ru-RU" b="1" dirty="0">
                <a:solidFill>
                  <a:schemeClr val="bg1"/>
                </a:solidFill>
                <a:latin typeface="+mn-lt"/>
              </a:rPr>
              <a:t>З</a:t>
            </a:r>
            <a:r>
              <a:rPr lang="ru-RU" altLang="ru-RU" sz="1600" b="1" dirty="0">
                <a:solidFill>
                  <a:schemeClr val="bg1"/>
                </a:solidFill>
                <a:latin typeface="+mn-lt"/>
              </a:rPr>
              <a:t>аконы Российской Федерации</a:t>
            </a:r>
          </a:p>
          <a:p>
            <a:pPr algn="ctr" eaLnBrk="0" hangingPunct="0"/>
            <a:endParaRPr lang="ru-RU" altLang="ru-RU" sz="1600" dirty="0">
              <a:latin typeface="+mn-lt"/>
            </a:endParaRPr>
          </a:p>
          <a:p>
            <a:pPr algn="ctr" eaLnBrk="0" hangingPunct="0"/>
            <a:r>
              <a:rPr lang="ru-RU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Федеральный Закон</a:t>
            </a:r>
          </a:p>
          <a:p>
            <a:pPr algn="ctr" eaLnBrk="0" hangingPunct="0"/>
            <a:endParaRPr lang="ru-RU" alt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ctr" eaLnBrk="0" hangingPunct="0"/>
            <a:endParaRPr lang="ru-R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ctr" eaLnBrk="0" hangingPunct="0"/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«О  гражданской </a:t>
            </a:r>
          </a:p>
          <a:p>
            <a:pPr algn="ctr" eaLnBrk="0" hangingPunct="0"/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обороне»</a:t>
            </a:r>
          </a:p>
          <a:p>
            <a:pPr algn="ctr" eaLnBrk="0" hangingPunct="0"/>
            <a:endParaRPr lang="ru-R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ctr" eaLnBrk="0" hangingPunct="0"/>
            <a:endParaRPr lang="ru-R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ctr" eaLnBrk="0" hangingPunct="0"/>
            <a:endParaRPr lang="ru-R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ctr" eaLnBrk="0" hangingPunct="0"/>
            <a:endParaRPr lang="ru-R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ctr" eaLnBrk="0" hangingPunct="0"/>
            <a:endParaRPr lang="ru-R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ctr" eaLnBrk="0" hangingPunct="0"/>
            <a:endParaRPr lang="ru-RU" alt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ctr" eaLnBrk="0" hangingPunct="0">
              <a:lnSpc>
                <a:spcPct val="85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ru-RU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№ 28-Ф3 от  12.02.98 г.</a:t>
            </a:r>
            <a:r>
              <a:rPr lang="ru-RU" altLang="ru-RU" sz="2400" i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 eaLnBrk="0" hangingPunct="0">
              <a:lnSpc>
                <a:spcPct val="85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ru-RU" altLang="ru-RU" sz="1400" b="1" i="1" dirty="0">
                <a:solidFill>
                  <a:srgbClr val="66FFFF"/>
                </a:solidFill>
                <a:latin typeface="+mn-lt"/>
              </a:rPr>
              <a:t>(С изм. от 30.12.2015 г. №448-ФЗ)</a:t>
            </a:r>
            <a:r>
              <a:rPr lang="ru-RU" altLang="ru-RU" sz="2400" i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 eaLnBrk="0" hangingPunct="0"/>
            <a:endParaRPr lang="ru-RU" altLang="ru-RU" sz="1600" b="1" dirty="0">
              <a:solidFill>
                <a:schemeClr val="bg1"/>
              </a:solidFill>
            </a:endParaRPr>
          </a:p>
          <a:p>
            <a:pPr algn="ctr" eaLnBrk="0" hangingPunct="0"/>
            <a:endParaRPr lang="ru-RU" altLang="ru-RU" sz="16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860031" y="1027883"/>
            <a:ext cx="3889375" cy="545928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endParaRPr lang="ru-RU" altLang="ru-RU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algn="ctr" eaLnBrk="0" hangingPunct="0"/>
            <a:endParaRPr lang="ru-RU" altLang="ru-RU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0" hangingPunct="0"/>
            <a:endParaRPr lang="ru-RU" altLang="ru-RU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algn="ctr" eaLnBrk="0" hangingPunct="0"/>
            <a:endParaRPr lang="ru-RU" altLang="ru-RU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0" hangingPunct="0"/>
            <a:endParaRPr lang="ru-RU" altLang="ru-RU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algn="ctr" eaLnBrk="0" hangingPunct="0"/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Правительство</a:t>
            </a:r>
          </a:p>
          <a:p>
            <a:pPr algn="ctr" eaLnBrk="0" hangingPunct="0"/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Российской  Федерации</a:t>
            </a:r>
          </a:p>
          <a:p>
            <a:pPr algn="ctr" eaLnBrk="0" hangingPunct="0"/>
            <a:endParaRPr lang="ru-RU" alt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  <a:p>
            <a:pPr algn="ctr" eaLnBrk="0" hangingPunct="0"/>
            <a:r>
              <a:rPr lang="ru-RU" alt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ПОСТАНОВЛЕНИЕ</a:t>
            </a:r>
          </a:p>
          <a:p>
            <a:pPr algn="ctr" eaLnBrk="0" hangingPunct="0"/>
            <a:endParaRPr lang="ru-RU" alt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ctr" eaLnBrk="0" hangingPunct="0"/>
            <a:r>
              <a:rPr lang="ru-RU" alt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«Положение </a:t>
            </a:r>
          </a:p>
          <a:p>
            <a:pPr algn="ctr" eaLnBrk="0" hangingPunct="0"/>
            <a:r>
              <a:rPr lang="ru-RU" alt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о гражданской </a:t>
            </a:r>
          </a:p>
          <a:p>
            <a:pPr algn="ctr" eaLnBrk="0" hangingPunct="0"/>
            <a:r>
              <a:rPr lang="ru-RU" alt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обороне в РФ»</a:t>
            </a:r>
            <a:r>
              <a:rPr lang="ru-RU" alt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</a:p>
          <a:p>
            <a:pPr algn="ctr" eaLnBrk="0" hangingPunct="0"/>
            <a:endParaRPr lang="ru-RU" alt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  <a:p>
            <a:pPr algn="ctr" eaLnBrk="0" hangingPunct="0"/>
            <a:r>
              <a:rPr lang="ru-RU" alt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</a:p>
          <a:p>
            <a:pPr algn="ctr" eaLnBrk="0" hangingPunct="0"/>
            <a:endParaRPr lang="ru-RU" alt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  <a:p>
            <a:pPr algn="ctr" eaLnBrk="0" hangingPunct="0"/>
            <a:endParaRPr lang="ru-RU" alt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  <a:p>
            <a:pPr algn="ctr" eaLnBrk="0" hangingPunct="0"/>
            <a:endParaRPr lang="ru-RU" altLang="ru-RU" sz="2400" b="1" i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  <a:p>
            <a:pPr algn="ctr" eaLnBrk="0" hangingPunct="0"/>
            <a:r>
              <a:rPr lang="ru-RU" alt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№ 804 от26.11.2007 г.</a:t>
            </a:r>
          </a:p>
          <a:p>
            <a:pPr algn="ctr" eaLnBrk="0" hangingPunct="0"/>
            <a:r>
              <a:rPr lang="ru-RU" altLang="ru-RU" sz="1400" b="1" i="1" dirty="0">
                <a:solidFill>
                  <a:schemeClr val="tx1"/>
                </a:solidFill>
                <a:latin typeface="+mn-lt"/>
              </a:rPr>
              <a:t>(С изм. от 14.11.2015 г. №1231)</a:t>
            </a:r>
            <a:r>
              <a:rPr lang="ru-RU" altLang="ru-RU" sz="1400" i="1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algn="ctr" eaLnBrk="0" hangingPunct="0"/>
            <a:endParaRPr lang="ru-RU" altLang="ru-RU" sz="2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0" hangingPunct="0"/>
            <a:endParaRPr lang="ru-RU" altLang="ru-RU" sz="2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0" hangingPunct="0"/>
            <a:endParaRPr lang="ru-RU" altLang="ru-RU" sz="2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0" hangingPunct="0"/>
            <a:endParaRPr lang="ru-RU" altLang="ru-RU" sz="1600" b="1" dirty="0">
              <a:latin typeface="Times New Roman" pitchFamily="18" charset="0"/>
            </a:endParaRPr>
          </a:p>
          <a:p>
            <a:pPr algn="ctr" eaLnBrk="0" hangingPunct="0"/>
            <a:endParaRPr lang="ru-RU" altLang="ru-RU" sz="1600" b="1" dirty="0">
              <a:latin typeface="Times New Roman" pitchFamily="18" charset="0"/>
            </a:endParaRPr>
          </a:p>
        </p:txBody>
      </p:sp>
      <p:sp>
        <p:nvSpPr>
          <p:cNvPr id="5" name="Text Box 1042"/>
          <p:cNvSpPr txBox="1">
            <a:spLocks noChangeArrowheads="1"/>
          </p:cNvSpPr>
          <p:nvPr/>
        </p:nvSpPr>
        <p:spPr bwMode="auto">
          <a:xfrm>
            <a:off x="928662" y="364789"/>
            <a:ext cx="750099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2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Основные  законодательные  акты: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53249"/>
      </p:ext>
    </p:extLst>
  </p:cSld>
  <p:clrMapOvr>
    <a:masterClrMapping/>
  </p:clrMapOvr>
  <p:transition spd="slow" advTm="402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1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ptcloud.ru/system/slides/pics/000/621/707/original/Slide21.jpg?14802715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68952" cy="664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40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95644"/>
      </p:ext>
    </p:extLst>
  </p:cSld>
  <p:clrMapOvr>
    <a:masterClrMapping/>
  </p:clrMapOvr>
  <p:transition spd="slow" advTm="65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414064"/>
            <a:ext cx="8540750" cy="914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rgbClr val="0000CC"/>
                </a:solidFill>
                <a:latin typeface="+mn-lt"/>
              </a:rPr>
              <a:t>ЧТО  НЕОБХОДИМО ДЕЛАТЬ ПРИ УГРОЗЕ ВОЗНИКНОВЕНИЯ </a:t>
            </a:r>
            <a:br>
              <a:rPr lang="ru-RU" sz="2000" b="1" dirty="0">
                <a:solidFill>
                  <a:srgbClr val="0000CC"/>
                </a:solidFill>
                <a:latin typeface="+mn-lt"/>
              </a:rPr>
            </a:br>
            <a:r>
              <a:rPr lang="ru-RU" sz="2000" b="1" dirty="0">
                <a:solidFill>
                  <a:srgbClr val="0000CC"/>
                </a:solidFill>
                <a:latin typeface="+mn-lt"/>
              </a:rPr>
              <a:t>УРАГАНА, БУРИ, СМЕРЧА?</a:t>
            </a:r>
          </a:p>
        </p:txBody>
      </p:sp>
      <p:sp>
        <p:nvSpPr>
          <p:cNvPr id="65539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611560" y="1466800"/>
            <a:ext cx="8208912" cy="55626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b="1" dirty="0"/>
              <a:t>Закрыть все окна, двери, чердачные помещения;</a:t>
            </a:r>
          </a:p>
          <a:p>
            <a:pPr algn="just" eaLnBrk="1" hangingPunct="1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b="1" dirty="0"/>
              <a:t>С балконов и лоджий убрать все, что может быть унесено ураганом;</a:t>
            </a:r>
          </a:p>
          <a:p>
            <a:pPr algn="just" eaLnBrk="1" hangingPunct="1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b="1" dirty="0"/>
              <a:t>Выключить газ, потушить огонь в печах. Подготовить фонари, свечи, лампы;</a:t>
            </a:r>
          </a:p>
          <a:p>
            <a:pPr algn="just" eaLnBrk="1" hangingPunct="1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b="1" dirty="0"/>
              <a:t>Запастись водой, продуктами, держать радио и телевизор включенными;</a:t>
            </a:r>
          </a:p>
          <a:p>
            <a:pPr algn="just" eaLnBrk="1" hangingPunct="1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b="1" dirty="0"/>
              <a:t>Подготовить медицинские и перевязочные материалы;</a:t>
            </a:r>
          </a:p>
          <a:p>
            <a:pPr algn="just" eaLnBrk="1" hangingPunct="1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b="1" dirty="0"/>
              <a:t>Укрыться в защитном сооружении, подвале, погребе;</a:t>
            </a:r>
          </a:p>
          <a:p>
            <a:pPr algn="just" eaLnBrk="1" hangingPunct="1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b="1" dirty="0"/>
              <a:t>Дома занять внутреннюю комнату, подальше от окон;</a:t>
            </a:r>
          </a:p>
          <a:p>
            <a:pPr algn="just" eaLnBrk="1" hangingPunct="1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b="1" dirty="0"/>
              <a:t>На открытой местности лучше всего укрыться в канаве, яме, овраге, любой выемке, лечь на дно и плотно прижаться к земле.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41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4022294"/>
      </p:ext>
    </p:extLst>
  </p:cSld>
  <p:clrMapOvr>
    <a:masterClrMapping/>
  </p:clrMapOvr>
  <p:transition spd="slow" advTm="2092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1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1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1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1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1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1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1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5538" grpId="0"/>
      <p:bldP spid="6553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ptcloud.ru/system/slides/pics/000/621/716/original/Slide30.jpg?14802715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6" y="116632"/>
            <a:ext cx="8684964" cy="6637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42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57058"/>
      </p:ext>
    </p:extLst>
  </p:cSld>
  <p:clrMapOvr>
    <a:masterClrMapping/>
  </p:clrMapOvr>
  <p:transition spd="slow" advTm="347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pptcloud.ru/system/slides/pics/000/621/717/original/Slide31.jpg?14802715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28060" cy="6624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43</a:t>
            </a:fld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20308"/>
      </p:ext>
    </p:extLst>
  </p:cSld>
  <p:clrMapOvr>
    <a:masterClrMapping/>
  </p:clrMapOvr>
  <p:transition spd="slow" advTm="41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lavina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16632"/>
            <a:ext cx="8964488" cy="667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301625" y="1268760"/>
            <a:ext cx="8540750" cy="4572744"/>
          </a:xfrm>
        </p:spPr>
        <p:txBody>
          <a:bodyPr>
            <a:normAutofit/>
          </a:bodyPr>
          <a:lstStyle/>
          <a:p>
            <a:pPr marL="0" lvl="1" indent="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	При сходе лавины постарайтесь укрыться за скалой, деревом, лечь на землю, защитив руками голову, дышите через одежду;</a:t>
            </a:r>
          </a:p>
          <a:p>
            <a:pPr marL="0" lvl="1" indent="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	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При сносе лавиной делайте плавательные движения, чтобы удержаться на поверхности;</a:t>
            </a:r>
          </a:p>
          <a:p>
            <a:pPr marL="0" lvl="1" indent="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	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При погружении в снег подтяните колени к животу, прикройте рот руками сжатыми в кулаки и подождите прекращения движения лавины;</a:t>
            </a:r>
          </a:p>
          <a:p>
            <a:pPr marL="0" lvl="1" indent="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	</a:t>
            </a:r>
            <a:r>
              <a:rPr lang="ru-RU" sz="21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Определить где верх, где низ, можно по слюне во рту</a:t>
            </a:r>
          </a:p>
          <a:p>
            <a:pPr marL="0" lvl="1" indent="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	Экономя силы, пробирайтесь вверх, перемещая снег под ноги и утаптывая его.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44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8631611"/>
      </p:ext>
    </p:extLst>
  </p:cSld>
  <p:clrMapOvr>
    <a:masterClrMapping/>
  </p:clrMapOvr>
  <p:transition spd="slow" advTm="2129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1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1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7587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pptcloud.ru/system/slides/pics/000/621/718/original/Slide32.jpg?14802715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24" y="116632"/>
            <a:ext cx="8612956" cy="6634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45</a:t>
            </a:fld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76787"/>
      </p:ext>
    </p:extLst>
  </p:cSld>
  <p:clrMapOvr>
    <a:masterClrMapping/>
  </p:clrMapOvr>
  <p:transition spd="slow" advTm="467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im2-tub-ru.yandex.net/i?id=9b90ec839ed748a0afe984aa31b09dbd-62-144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60648"/>
            <a:ext cx="5112568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7544" y="3140968"/>
            <a:ext cx="8496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7188" algn="l"/>
              </a:tabLst>
            </a:pPr>
            <a:r>
              <a:rPr lang="ru-RU" sz="1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Природные пожары (лесные и торфяные)</a:t>
            </a:r>
          </a:p>
          <a:p>
            <a:pPr algn="just">
              <a:tabLst>
                <a:tab pos="357188" algn="l"/>
              </a:tabLst>
            </a:pPr>
            <a:r>
              <a:rPr lang="ru-RU" b="1" dirty="0">
                <a:latin typeface="+mn-lt"/>
                <a:cs typeface="Times New Roman" panose="02020603050405020304" pitchFamily="18" charset="0"/>
              </a:rPr>
              <a:t>	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Под природными пожарами понимают </a:t>
            </a:r>
            <a:r>
              <a:rPr lang="ru-RU" b="1" dirty="0">
                <a:latin typeface="+mn-lt"/>
                <a:cs typeface="Times New Roman" panose="02020603050405020304" pitchFamily="18" charset="0"/>
              </a:rPr>
              <a:t>лесные пожары, пожары степных и хлебных массивов, торфяные и подземные пожары горючих ископаемых. Лесные пожары наиболее распространены, приносят большие убытки и, порой, приводят к человеческим жертвам.</a:t>
            </a:r>
          </a:p>
          <a:p>
            <a:pPr algn="just">
              <a:tabLst>
                <a:tab pos="357188" algn="l"/>
              </a:tabLst>
            </a:pPr>
            <a:r>
              <a:rPr lang="ru-RU" b="1" dirty="0">
                <a:latin typeface="+mn-lt"/>
                <a:cs typeface="Times New Roman" panose="02020603050405020304" pitchFamily="18" charset="0"/>
              </a:rPr>
              <a:t>	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Лесной пожар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+mn-lt"/>
                <a:cs typeface="Times New Roman" panose="02020603050405020304" pitchFamily="18" charset="0"/>
              </a:rPr>
              <a:t>– это неконтролируемое горение на лесной площади, стихийно распространяющееся по лесной территории. Такие бедствия происходят, к сожалению, ежегодно и во многом по вине человека.</a:t>
            </a:r>
          </a:p>
          <a:p>
            <a:pPr algn="just">
              <a:tabLst>
                <a:tab pos="357188" algn="l"/>
              </a:tabLst>
            </a:pPr>
            <a:r>
              <a:rPr lang="ru-RU" b="1" dirty="0">
                <a:latin typeface="+mn-lt"/>
                <a:cs typeface="Times New Roman" panose="02020603050405020304" pitchFamily="18" charset="0"/>
              </a:rPr>
              <a:t>	Лесные пожары при сухой погоде и ветре охватывают значительные пространства. При жаркой погоде, если дождей не бывает в течение 15-18 дней, лес становится настолько сухим, что любое неосторожное обращение с огнём вызывает пожар, быстро распространяющийся по лесной территории. Развитию пожаров способствуют ветреная погода и захламлённость лесов.</a:t>
            </a:r>
          </a:p>
          <a:p>
            <a:pPr algn="just">
              <a:tabLst>
                <a:tab pos="357188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46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2775471"/>
      </p:ext>
    </p:extLst>
  </p:cSld>
  <p:clrMapOvr>
    <a:masterClrMapping/>
  </p:clrMapOvr>
  <p:transition spd="slow" advTm="178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1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980728"/>
            <a:ext cx="871296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57188" algn="l"/>
              </a:tabLs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>
                <a:latin typeface="+mn-lt"/>
                <a:cs typeface="Times New Roman" panose="02020603050405020304" pitchFamily="18" charset="0"/>
              </a:rPr>
              <a:t>Доля пожаров от молний составляет не более 2% от общего количества. В районах лесозаготовок они возникают главным образом весной при очистке лесосек огневым способом – сжиганием порубочных остатков. </a:t>
            </a:r>
          </a:p>
          <a:p>
            <a:pPr algn="just">
              <a:tabLst>
                <a:tab pos="357188" algn="l"/>
              </a:tabLst>
            </a:pPr>
            <a:r>
              <a:rPr lang="ru-RU" sz="1400" b="1" dirty="0">
                <a:latin typeface="+mn-lt"/>
                <a:cs typeface="Times New Roman" panose="02020603050405020304" pitchFamily="18" charset="0"/>
              </a:rPr>
              <a:t>В зависимости от характера возгорания и состава леса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пожары подразделяются на низовые, верховые, почвенные (подземные).</a:t>
            </a:r>
            <a:r>
              <a:rPr lang="ru-RU" sz="1400" b="1" dirty="0">
                <a:latin typeface="+mn-lt"/>
                <a:cs typeface="Times New Roman" panose="02020603050405020304" pitchFamily="18" charset="0"/>
              </a:rPr>
              <a:t> Почти все они в начале своего развития носят характер низовых, и если создаются определенные условия, переходят в верховые или почвенные.</a:t>
            </a:r>
          </a:p>
          <a:p>
            <a:pPr algn="just">
              <a:tabLst>
                <a:tab pos="357188" algn="l"/>
              </a:tabLst>
            </a:pPr>
            <a:r>
              <a:rPr lang="ru-RU" sz="1400" b="1" dirty="0">
                <a:latin typeface="+mn-lt"/>
                <a:cs typeface="Times New Roman" panose="02020603050405020304" pitchFamily="18" charset="0"/>
              </a:rPr>
              <a:t>	При </a:t>
            </a:r>
            <a:r>
              <a:rPr lang="ru-RU" sz="1400" b="1" i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низовом пожаре</a:t>
            </a:r>
            <a:r>
              <a:rPr lang="ru-RU" sz="1400" b="1" dirty="0">
                <a:latin typeface="+mn-lt"/>
                <a:cs typeface="Times New Roman" panose="02020603050405020304" pitchFamily="18" charset="0"/>
              </a:rPr>
              <a:t>, а их бывает до 90% от общего количества, огонь распространяется только по почвенному покрову, охватывая низкие части деревьев, траву и выступающие корни.</a:t>
            </a:r>
          </a:p>
          <a:p>
            <a:pPr algn="just">
              <a:tabLst>
                <a:tab pos="357188" algn="l"/>
              </a:tabLst>
            </a:pPr>
            <a:r>
              <a:rPr lang="ru-RU" sz="1400" b="1" dirty="0">
                <a:latin typeface="+mn-lt"/>
                <a:cs typeface="Times New Roman" panose="02020603050405020304" pitchFamily="18" charset="0"/>
              </a:rPr>
              <a:t>	При </a:t>
            </a:r>
            <a:r>
              <a:rPr lang="ru-RU" sz="1400" b="1" i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верховом беглом пожаре</a:t>
            </a:r>
            <a:r>
              <a:rPr lang="ru-RU" sz="1400" b="1" dirty="0">
                <a:latin typeface="+mn-lt"/>
                <a:cs typeface="Times New Roman" panose="02020603050405020304" pitchFamily="18" charset="0"/>
              </a:rPr>
              <a:t>, который начинается только при сильном ветре, огонь продвигается обычно по кронам деревьев «скачками». Ветер разносит искры, горящие ветки и хвою, которые создают новые очаги за несколько десятков, а то и сотен метров. Пламя движется со скоростью 15-20 км/ч.</a:t>
            </a:r>
          </a:p>
          <a:p>
            <a:pPr algn="just">
              <a:tabLst>
                <a:tab pos="357188" algn="l"/>
              </a:tabLst>
            </a:pPr>
            <a:r>
              <a:rPr lang="ru-RU" sz="1400" b="1" dirty="0">
                <a:latin typeface="+mn-lt"/>
                <a:cs typeface="Times New Roman" panose="02020603050405020304" pitchFamily="18" charset="0"/>
              </a:rPr>
              <a:t>	</a:t>
            </a:r>
            <a:r>
              <a:rPr lang="ru-RU" sz="1400" b="1" i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Подземные пожары </a:t>
            </a:r>
            <a:r>
              <a:rPr lang="ru-RU" sz="1400" b="1" dirty="0">
                <a:latin typeface="+mn-lt"/>
                <a:cs typeface="Times New Roman" panose="02020603050405020304" pitchFamily="18" charset="0"/>
              </a:rPr>
              <a:t>являются следствием низовых или верховых. После сгорания верхнего напочвенного покрова огонь заглубляется в торфянистый горизонт.</a:t>
            </a:r>
          </a:p>
          <a:p>
            <a:pPr algn="just">
              <a:tabLst>
                <a:tab pos="357188" algn="l"/>
              </a:tabLst>
            </a:pPr>
            <a:r>
              <a:rPr lang="ru-RU" sz="1400" b="1" dirty="0">
                <a:latin typeface="+mn-lt"/>
                <a:cs typeface="Times New Roman" panose="02020603050405020304" pitchFamily="18" charset="0"/>
              </a:rPr>
              <a:t>Торфяные пожары охватывают огромные площади. Торф горит медленно, на всю глубину залегания. В выгоревшие места проваливается почва, техника, люди, дома. Особенностью торфяных пожаров является беспламенное горение с накоплением большого количества тепла. 		</a:t>
            </a:r>
            <a:r>
              <a:rPr lang="ru-RU" sz="1400" b="1" i="1" dirty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Степные (полевые) пожары</a:t>
            </a:r>
            <a:r>
              <a:rPr lang="ru-RU" sz="1400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+mn-lt"/>
                <a:cs typeface="Times New Roman" panose="02020603050405020304" pitchFamily="18" charset="0"/>
              </a:rPr>
              <a:t>возникают на открытой степной местности с сухой растительностью. 	При сильном ветре фронт огня перемещается со скоростью до 25 км/ч.  Если горят хлебные посевы, то огонь распространяется медленно. </a:t>
            </a:r>
          </a:p>
          <a:p>
            <a:pPr algn="just">
              <a:tabLst>
                <a:tab pos="357188" algn="l"/>
              </a:tabLst>
            </a:pPr>
            <a:r>
              <a:rPr lang="ru-RU" sz="1400" b="1" dirty="0">
                <a:latin typeface="+mn-lt"/>
                <a:cs typeface="Times New Roman" panose="02020603050405020304" pitchFamily="18" charset="0"/>
              </a:rPr>
              <a:t>	Конфигурация любых пожаров неустойчива, зависит от направления и силы ветра, наличия участков с горючими материалами, водных рубежей, т. е. имеет вероятностный характер. </a:t>
            </a:r>
          </a:p>
          <a:p>
            <a:pPr algn="just">
              <a:tabLst>
                <a:tab pos="357188" algn="l"/>
              </a:tabLst>
            </a:pPr>
            <a:r>
              <a:rPr lang="ru-RU" sz="1400" b="1" dirty="0">
                <a:latin typeface="+mn-lt"/>
                <a:cs typeface="Times New Roman" panose="02020603050405020304" pitchFamily="18" charset="0"/>
              </a:rPr>
              <a:t>	В районах пожаров возникают обширные зоны задымления, резко снижается видимость, нередки случаи отравления людей и животных окисью углерода.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47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03667"/>
      </p:ext>
    </p:extLst>
  </p:cSld>
  <p:clrMapOvr>
    <a:masterClrMapping/>
  </p:clrMapOvr>
  <p:transition spd="slow" advTm="5163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620688"/>
            <a:ext cx="86409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tabLst>
                <a:tab pos="357188" algn="l"/>
              </a:tabLst>
            </a:pPr>
            <a:r>
              <a:rPr lang="ru-RU" b="1" dirty="0">
                <a:latin typeface="+mn-lt"/>
                <a:cs typeface="Times New Roman" panose="02020603050405020304" pitchFamily="18" charset="0"/>
              </a:rPr>
              <a:t>ПОРЯДОК ДЕЙСТВИЙ ПРИ УГРОЗЕ ВОЗНИКНОВЕНИЯ И В УСЛОВИЯХ ЧРЕЗВЫЧАЙНОЙ СИТУАЦИИ:</a:t>
            </a:r>
          </a:p>
          <a:p>
            <a:pPr indent="457200" algn="just">
              <a:tabLst>
                <a:tab pos="357188" algn="l"/>
              </a:tabLst>
            </a:pPr>
            <a:r>
              <a:rPr lang="ru-RU" b="1" i="1" dirty="0">
                <a:latin typeface="+mn-lt"/>
                <a:cs typeface="Times New Roman" panose="02020603050405020304" pitchFamily="18" charset="0"/>
              </a:rPr>
              <a:t>1.	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ДЕЙСТВИЯ ДО ВОЗНИКНОВЕНИЯ ЧС ПРИРОДНОГО ХАРАКТЕРА:</a:t>
            </a:r>
          </a:p>
          <a:p>
            <a:pPr indent="457200" algn="just"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– ознакомиться с сигналами оповещения и порядком эвакуации в безопасные места;</a:t>
            </a:r>
          </a:p>
          <a:p>
            <a:pPr indent="457200" algn="just"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– подготовить предметы первой необходимости: личные документы, медикаменты, аптечка первой помощи, радиоприёмник, фонарь, одеяло, тёплые вещи, запас продуктов и питьевой воды;</a:t>
            </a:r>
          </a:p>
          <a:p>
            <a:pPr indent="457200" algn="just"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– по возможности обустроить укрытие в помещениях своего дома;</a:t>
            </a:r>
          </a:p>
          <a:p>
            <a:pPr indent="457200" algn="just">
              <a:tabLst>
                <a:tab pos="357188" algn="l"/>
              </a:tabLst>
            </a:pPr>
            <a:r>
              <a:rPr lang="ru-RU" b="1" i="1" dirty="0">
                <a:latin typeface="+mn-lt"/>
                <a:cs typeface="Times New Roman" panose="02020603050405020304" pitchFamily="18" charset="0"/>
              </a:rPr>
              <a:t>2.	</a:t>
            </a:r>
            <a:r>
              <a:rPr lang="ru-RU" b="1" i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ДЕЙСТВИЯ ПРИ ВОЗНИКНОВЕНИИ ЧС ПРИРОДНОГО ХАРАКТЕРА:</a:t>
            </a:r>
          </a:p>
          <a:p>
            <a:pPr indent="457200" algn="just">
              <a:tabLst>
                <a:tab pos="357188" algn="l"/>
              </a:tabLs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+mn-lt"/>
                <a:cs typeface="Times New Roman" panose="02020603050405020304" pitchFamily="18" charset="0"/>
              </a:rPr>
              <a:t>при подаче сигнала тревоги: </a:t>
            </a:r>
          </a:p>
          <a:p>
            <a:pPr marL="285750" lvl="0" indent="457200" algn="just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сохранять спокойствие;</a:t>
            </a:r>
          </a:p>
          <a:p>
            <a:pPr marL="285750" lvl="0" indent="457200" algn="just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оставаться в помещении и слушать радио; </a:t>
            </a:r>
          </a:p>
          <a:p>
            <a:pPr marL="285750" lvl="0" indent="457200" algn="just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следовать инструкциям органов управления ГОЧС (органов местного самоуправления) или спасательных подразделений;</a:t>
            </a:r>
          </a:p>
          <a:p>
            <a:pPr indent="457200" algn="just">
              <a:tabLst>
                <a:tab pos="357188" algn="l"/>
              </a:tabLs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+mn-lt"/>
                <a:cs typeface="Times New Roman" panose="02020603050405020304" pitchFamily="18" charset="0"/>
              </a:rPr>
              <a:t>при нахождении в доме (помещении):</a:t>
            </a:r>
          </a:p>
          <a:p>
            <a:pPr marL="285750" lvl="0" indent="457200" algn="just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оставаться в помещении и закрыть все двери и окна, убрать с балкона и лоджии вещи, которые могут быть унесены ветром; </a:t>
            </a:r>
          </a:p>
          <a:p>
            <a:pPr marL="285750" lvl="0" indent="457200" algn="just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выключить газ, потушить все источники открытого огня (если таковые имеются), подготовить фонари, свечи, лампы; </a:t>
            </a:r>
          </a:p>
          <a:p>
            <a:pPr marL="285750" lvl="0" indent="457200" algn="just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держаться подальше от окон (наибольшую защиту обеспечивает помещение без окон и с водоснабжением); </a:t>
            </a:r>
          </a:p>
          <a:p>
            <a:pPr marL="285750" lvl="0" indent="457200" algn="just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не пользоваться телефоном (возможна передача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SMS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-сообщений об угрозе); 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48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6846"/>
      </p:ext>
    </p:extLst>
  </p:cSld>
  <p:clrMapOvr>
    <a:masterClrMapping/>
  </p:clrMapOvr>
  <p:transition spd="slow" advTm="2555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1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1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1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288032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продолжение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92696"/>
            <a:ext cx="856895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457200" algn="just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при угрозе наводнения перейти на верхние этажи, перенести туда ценные вещи, продовольствие, одежду и обувь; </a:t>
            </a:r>
          </a:p>
          <a:p>
            <a:pPr marL="285750" lvl="0" indent="457200" algn="just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не покидать без нужды укрытие до получения инструкций от органов управления ГОЧС (органов местного самоуправления) или подаче сигнала отбоя тревоги; </a:t>
            </a:r>
          </a:p>
          <a:p>
            <a:pPr marL="285750" lvl="0" indent="457200" algn="just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при объявлении эвакуации взять с собой радиоприёмник, тёплую одежду, необходимые медикаменты, запас продуктов и питьевой воды, личные документы и деньги;</a:t>
            </a:r>
          </a:p>
          <a:p>
            <a:pPr indent="457200" algn="just"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при нахождении вне помещения:</a:t>
            </a:r>
          </a:p>
          <a:p>
            <a:pPr marL="285750" lvl="0" indent="457200" algn="just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по возможности укрыться в ближайшем пригодном для этого помещении, а при его отсутствии – в канаве, яме, овраге, любой выемке и т. п.;</a:t>
            </a:r>
          </a:p>
          <a:p>
            <a:pPr marL="285750" lvl="0" indent="457200" algn="just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выйти к населённому пункту, к магистральной дороге или к местам, где большая вероятность получить помощь;</a:t>
            </a:r>
          </a:p>
          <a:p>
            <a:pPr indent="457200" algn="just">
              <a:tabLst>
                <a:tab pos="357188" algn="l"/>
              </a:tabLst>
            </a:pPr>
            <a:r>
              <a:rPr lang="ru-RU" b="1" i="1" dirty="0">
                <a:solidFill>
                  <a:srgbClr val="990033"/>
                </a:solidFill>
                <a:latin typeface="+mn-lt"/>
                <a:cs typeface="Times New Roman" panose="02020603050405020304" pitchFamily="18" charset="0"/>
              </a:rPr>
              <a:t>3.	ДЕЙСТВИЯ ПОСЛЕ ЧС ПРИРОДНОГО ХАРАКТЕРА:</a:t>
            </a:r>
          </a:p>
          <a:p>
            <a:pPr indent="457200" algn="just"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– следовать инструкциям органов управления ГОЧС (органов местного самоуправления) и спасательных подразделений;</a:t>
            </a:r>
          </a:p>
          <a:p>
            <a:pPr indent="457200" algn="just"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– оказать помощь людям, пострадавшим в ЧС (раненым, детям, старикам и инвалидам), и, если есть необходимость, сотрудничать со спасателями;</a:t>
            </a:r>
          </a:p>
          <a:p>
            <a:pPr indent="457200" algn="just"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– не зажигать в помещениях огонь, не включать электроприборы до тех пор, пока газовые и электрические сети не будут проверены специалистами на их исправность; </a:t>
            </a:r>
          </a:p>
          <a:p>
            <a:pPr indent="457200" algn="just"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– в случае эвакуации, по приезду в безопасное место (пункт временного проживания) узнать у обслуживающего персонала (в местных органах власти) адреса организаций, на которые возложено оказание помощи пострадавшему населению.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49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53159"/>
      </p:ext>
    </p:extLst>
  </p:cSld>
  <p:clrMapOvr>
    <a:masterClrMapping/>
  </p:clrMapOvr>
  <p:transition spd="slow" advTm="436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1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1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1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1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1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1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1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1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1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1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-main-pic" descr="Картинка 8 из 4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3357562"/>
            <a:ext cx="2242623" cy="34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Блок-схема: документ 14"/>
          <p:cNvSpPr/>
          <p:nvPr/>
        </p:nvSpPr>
        <p:spPr>
          <a:xfrm>
            <a:off x="5000628" y="1214422"/>
            <a:ext cx="3714776" cy="2357454"/>
          </a:xfrm>
          <a:prstGeom prst="flowChartDocument">
            <a:avLst/>
          </a:prstGeom>
          <a:solidFill>
            <a:srgbClr val="00DFDA"/>
          </a:solidFill>
          <a:ln>
            <a:solidFill>
              <a:srgbClr val="990033"/>
            </a:solidFill>
          </a:ln>
          <a:effectLst>
            <a:outerShdw blurRad="177800" dist="152400" dir="18900000" algn="bl" rotWithShape="0">
              <a:schemeClr val="accent2">
                <a:lumMod val="75000"/>
                <a:alpha val="56000"/>
              </a:scheme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endParaRPr lang="ru-RU" sz="2000" b="1" dirty="0">
              <a:ln>
                <a:solidFill>
                  <a:srgbClr val="6600CC"/>
                </a:solidFill>
              </a:ln>
              <a:solidFill>
                <a:srgbClr val="C00000"/>
              </a:solidFill>
              <a:latin typeface="Arial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endParaRPr lang="ru-RU" sz="2000" b="1" dirty="0">
              <a:ln>
                <a:solidFill>
                  <a:srgbClr val="6600CC"/>
                </a:solidFill>
              </a:ln>
              <a:solidFill>
                <a:srgbClr val="C00000"/>
              </a:solidFill>
              <a:latin typeface="Arial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ln>
                  <a:solidFill>
                    <a:srgbClr val="6600CC"/>
                  </a:solidFill>
                </a:ln>
                <a:solidFill>
                  <a:srgbClr val="C00000"/>
                </a:solidFill>
                <a:latin typeface="Arial" charset="0"/>
              </a:rPr>
              <a:t>Федеральный  закон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ln>
                  <a:solidFill>
                    <a:srgbClr val="6600CC"/>
                  </a:solidFill>
                </a:ln>
                <a:solidFill>
                  <a:srgbClr val="C00000"/>
                </a:solidFill>
                <a:latin typeface="Arial" charset="0"/>
              </a:rPr>
              <a:t>«О гражданской обороне»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ln>
                  <a:solidFill>
                    <a:srgbClr val="660066"/>
                  </a:solidFill>
                </a:ln>
                <a:solidFill>
                  <a:srgbClr val="FFFF2F"/>
                </a:solidFill>
                <a:latin typeface="Arial" charset="0"/>
              </a:rPr>
              <a:t>от  12.02.1998г. № 28-ФЗ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Arial" charset="0"/>
              </a:rPr>
              <a:t>    с изменениями и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Arial" charset="0"/>
              </a:rPr>
              <a:t>    дополнениями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endParaRPr lang="ru-RU" sz="2000" b="1" dirty="0">
              <a:ln>
                <a:solidFill>
                  <a:srgbClr val="C00000"/>
                </a:solidFill>
              </a:ln>
              <a:latin typeface="Arial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1857356" y="214290"/>
            <a:ext cx="3714776" cy="785818"/>
            <a:chOff x="1857356" y="214290"/>
            <a:chExt cx="3714776" cy="785818"/>
          </a:xfrm>
        </p:grpSpPr>
        <p:sp>
          <p:nvSpPr>
            <p:cNvPr id="7" name="Выгнутая вверх стрелка 6"/>
            <p:cNvSpPr/>
            <p:nvPr/>
          </p:nvSpPr>
          <p:spPr>
            <a:xfrm flipH="1">
              <a:off x="1857356" y="214290"/>
              <a:ext cx="3714776" cy="785818"/>
            </a:xfrm>
            <a:prstGeom prst="curvedDown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2166932" y="571480"/>
              <a:ext cx="30956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/>
                <a:t> 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о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п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р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е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д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е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л я е т</a:t>
              </a:r>
            </a:p>
          </p:txBody>
        </p:sp>
      </p:grpSp>
      <p:sp>
        <p:nvSpPr>
          <p:cNvPr id="27" name="Скругленный прямоугольник 26"/>
          <p:cNvSpPr/>
          <p:nvPr/>
        </p:nvSpPr>
        <p:spPr>
          <a:xfrm>
            <a:off x="750067" y="1285860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20000">
                <a:srgbClr val="FFFF66"/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8100">
            <a:solidFill>
              <a:srgbClr val="074277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Основные понятия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50067" y="2214554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5DFFFF">
                  <a:tint val="44500"/>
                  <a:satMod val="160000"/>
                </a:srgbClr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074277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Задачи  </a:t>
            </a: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в области  ГО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50067" y="3143248"/>
            <a:ext cx="3500462" cy="785818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FFE7FF"/>
              </a:gs>
              <a:gs pos="100000">
                <a:srgbClr val="5DFFFF">
                  <a:tint val="23500"/>
                  <a:satMod val="160000"/>
                </a:srgbClr>
              </a:gs>
            </a:gsLst>
            <a:lin ang="13500000" scaled="1"/>
            <a:tileRect/>
          </a:gradFill>
          <a:ln w="38100">
            <a:solidFill>
              <a:srgbClr val="074277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Принципы</a:t>
            </a: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  организации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и ведения  ГО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88000" y="4077072"/>
            <a:ext cx="4572032" cy="2571768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11000">
                <a:srgbClr val="FFFF00">
                  <a:alpha val="39000"/>
                </a:srgbClr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074277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Полномочия органов </a:t>
            </a: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государственной власти РФ, </a:t>
            </a:r>
          </a:p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органов исполнительной власти субъектов РФ, </a:t>
            </a:r>
          </a:p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органов местного самоуправления и организаций</a:t>
            </a:r>
          </a:p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в области  ГО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393537" y="3929066"/>
            <a:ext cx="3500462" cy="785818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5DFFFF">
                  <a:tint val="44500"/>
                  <a:satMod val="160000"/>
                </a:srgbClr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074277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Права и обязанности </a:t>
            </a: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граждан в области  ГО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393537" y="5036355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FFE7FF"/>
              </a:gs>
              <a:gs pos="100000">
                <a:srgbClr val="5DFFFF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074277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Руководство  </a:t>
            </a: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ГО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393537" y="6000768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FFFF66"/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74277"/>
            </a:solidFill>
          </a:ln>
          <a:effectLst>
            <a:glow rad="101600">
              <a:srgbClr val="FF00FF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Силы  </a:t>
            </a:r>
            <a:r>
              <a:rPr lang="ru-RU" sz="2000" b="1" dirty="0">
                <a:solidFill>
                  <a:srgbClr val="000066"/>
                </a:solidFill>
                <a:latin typeface="Arial" charset="0"/>
              </a:rPr>
              <a:t>ГО 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020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1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1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1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1"/>
                            </p:stCondLst>
                            <p:childTnLst>
                              <p:par>
                                <p:cTn id="2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1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1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1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30512009264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520" y="1268760"/>
            <a:ext cx="864096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4365104"/>
            <a:ext cx="83046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b="1" i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Техногенная ЧС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 – это состояние, при котором в результате 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  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возникновения источника техногенной чрезвычайной ситуации на объекте, определённой территории или акватории нарушаются нормальные условия жизни и деятельности людей, возникает угроза их жизни и здоровью, наносится ущерб имуществу населения, объектов и окружающей природной среде. </a:t>
            </a:r>
          </a:p>
          <a:p>
            <a:pPr indent="457200"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Различают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техногенные чрезвычайные ситуации по месту их возникновения (промышленные, транспортные) и по характеру основных поражающих факторов источника чрезвычайной ситуации.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66503" y="930206"/>
            <a:ext cx="22076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ТЕХНОГЕННАЯ ЧС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620688"/>
            <a:ext cx="91412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ЧРЕЗВЫЧАЙНЫЕ СИТУАЦИИ БЫВАЮТ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ТЕХНОГЕННОГО ХАРАКТЕРА</a:t>
            </a:r>
            <a:endParaRPr lang="ru-RU" sz="2000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50</a:t>
            </a:fld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969513"/>
      </p:ext>
    </p:extLst>
  </p:cSld>
  <p:clrMapOvr>
    <a:masterClrMapping/>
  </p:clrMapOvr>
  <p:transition spd="slow" advTm="1330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1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pptcloud.ru/system/slides/pics/000/021/610/original/Slide8.jpg?148016955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2736"/>
            <a:ext cx="427442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pptcloud.ru/system/slides/pics/000/021/611/original/Slide9.jpg?14801695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124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51</a:t>
            </a:fld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92796"/>
      </p:ext>
    </p:extLst>
  </p:cSld>
  <p:clrMapOvr>
    <a:masterClrMapping/>
  </p:clrMapOvr>
  <p:transition spd="slow" advTm="127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http://pptcloud.ru/system/slides/pics/000/621/719/original/Slide33.jpg?14802715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116632"/>
            <a:ext cx="8604448" cy="6547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52</a:t>
            </a:fld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01795"/>
      </p:ext>
    </p:extLst>
  </p:cSld>
  <p:clrMapOvr>
    <a:masterClrMapping/>
  </p:clrMapOvr>
  <p:transition spd="slow" advTm="204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ptcloud.ru/system/slides/pics/000/621/704/original/Slide18.jpg?14802715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6025"/>
            <a:ext cx="8544695" cy="6453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53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56455"/>
      </p:ext>
    </p:extLst>
  </p:cSld>
  <p:clrMapOvr>
    <a:masterClrMapping/>
  </p:clrMapOvr>
  <p:transition spd="slow" advTm="193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552" y="488064"/>
            <a:ext cx="8229600" cy="56467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ЗЕМЛЕТРЯСЕНИЯ</a:t>
            </a:r>
          </a:p>
        </p:txBody>
      </p:sp>
      <p:sp>
        <p:nvSpPr>
          <p:cNvPr id="54278" name="Rectangle 6"/>
          <p:cNvSpPr>
            <a:spLocks noGrp="1" noRot="1" noChangeArrowheads="1"/>
          </p:cNvSpPr>
          <p:nvPr>
            <p:ph sz="quarter" idx="13"/>
          </p:nvPr>
        </p:nvSpPr>
        <p:spPr>
          <a:xfrm>
            <a:off x="388144" y="1000674"/>
            <a:ext cx="8229600" cy="438912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dirty="0"/>
              <a:t>При любом Чрезвычайном происшествии всегда присутствуют определенные факторы опасности</a:t>
            </a:r>
          </a:p>
        </p:txBody>
      </p:sp>
      <p:pic>
        <p:nvPicPr>
          <p:cNvPr id="54279" name="Picture 7" descr="Поражающие факторы землетрясения (4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16" y="1934308"/>
            <a:ext cx="2590800" cy="16764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8" descr="Поражающие факторы землетрясения (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977" y="1978269"/>
            <a:ext cx="2376487" cy="18288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2" name="Picture 10" descr="Поражающие факторы землетрясения (3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9" y="3977054"/>
            <a:ext cx="2411761" cy="2260258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3" name="Picture 11" descr="Поражающие факторы землетрясения (1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35475"/>
            <a:ext cx="2916683" cy="200977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4" name="Picture 12" descr="Поражающие факторы землетрясения (5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95" y="1966546"/>
            <a:ext cx="3059981" cy="232655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54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7209880"/>
      </p:ext>
    </p:extLst>
  </p:cSld>
  <p:clrMapOvr>
    <a:masterClrMapping/>
  </p:clrMapOvr>
  <p:transition spd="slow" advTm="789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4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1"/>
                            </p:stCondLst>
                            <p:childTnLst>
                              <p:par>
                                <p:cTn id="1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1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427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6" name="Picture 12" descr="Что нельзя делать при землетрясении (правило 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5099"/>
            <a:ext cx="2514600" cy="16097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23917" r="7376" b="43263"/>
          <a:stretch>
            <a:fillRect/>
          </a:stretch>
        </p:blipFill>
        <p:spPr>
          <a:xfrm>
            <a:off x="0" y="1066800"/>
            <a:ext cx="4114800" cy="190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0" name="Rectangle 6"/>
          <p:cNvSpPr>
            <a:spLocks noGrp="1" noRot="1" noChangeArrowheads="1"/>
          </p:cNvSpPr>
          <p:nvPr>
            <p:ph sz="quarter" idx="14"/>
          </p:nvPr>
        </p:nvSpPr>
        <p:spPr>
          <a:xfrm>
            <a:off x="4114800" y="899864"/>
            <a:ext cx="4705672" cy="6705600"/>
          </a:xfrm>
        </p:spPr>
        <p:txBody>
          <a:bodyPr>
            <a:normAutofit/>
          </a:bodyPr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sz="1600" b="1" dirty="0">
                <a:solidFill>
                  <a:srgbClr val="C00000"/>
                </a:solidFill>
              </a:rPr>
              <a:t>Получив информацию или почувствовав первые толчки: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sz="1600" b="1" i="1" dirty="0">
                <a:solidFill>
                  <a:schemeClr val="tx2"/>
                </a:solidFill>
              </a:rPr>
              <a:t>НЕ ПАНИКОВАТЬ!!!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sz="1600" b="1" i="1" dirty="0">
                <a:solidFill>
                  <a:schemeClr val="tx2"/>
                </a:solidFill>
              </a:rPr>
              <a:t>Живущим на нижних этажах, необходимо быстро покинуть здание. До разрушительных толчков у Вас в запасе 15-20 сек. Воспользуйтесь этим временем;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sz="1600" b="1" i="1" dirty="0">
                <a:solidFill>
                  <a:schemeClr val="tx2"/>
                </a:solidFill>
              </a:rPr>
              <a:t>Живущим выше 2 этажа необходимо быстро занять в квартире безопасное место;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sz="1600" b="1" i="1" dirty="0">
                <a:solidFill>
                  <a:schemeClr val="tx2"/>
                </a:solidFill>
              </a:rPr>
              <a:t>Подальше от окон, падающих стекол и предметов, не стыдитесь залезть под кровать или по стол;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sz="1600" b="1" i="1" dirty="0">
                <a:solidFill>
                  <a:schemeClr val="tx2"/>
                </a:solidFill>
              </a:rPr>
              <a:t>Закрыть голову руками и сгруппироваться;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sz="1600" b="1" i="1" dirty="0">
                <a:solidFill>
                  <a:schemeClr val="tx2"/>
                </a:solidFill>
              </a:rPr>
              <a:t>Помните! Самые опасные места в доме это балконы, лифтовые проемы и лестничные клетки.</a:t>
            </a:r>
          </a:p>
        </p:txBody>
      </p:sp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60257" r="7086" b="7690"/>
          <a:stretch>
            <a:fillRect/>
          </a:stretch>
        </p:blipFill>
        <p:spPr bwMode="auto">
          <a:xfrm>
            <a:off x="0" y="2438400"/>
            <a:ext cx="411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9" name="Picture 15" descr="Что нельзя делать при землетрясении (правило 4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52800"/>
            <a:ext cx="2514600" cy="15525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0" name="Picture 16" descr="Действия при землетрясении, если вы находитесь дома (правило 4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43400"/>
            <a:ext cx="1871663" cy="14970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1" name="Picture 17" descr="Действия при землетрясении, если вы находитесь дома (правило 1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181600"/>
            <a:ext cx="1800225" cy="143986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55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480122"/>
      </p:ext>
    </p:extLst>
  </p:cSld>
  <p:clrMapOvr>
    <a:masterClrMapping/>
  </p:clrMapOvr>
  <p:transition spd="slow" advTm="4069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501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1501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3901"/>
                            </p:stCondLst>
                            <p:childTnLst>
                              <p:par>
                                <p:cTn id="2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4901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12001"/>
                            </p:stCondLst>
                            <p:childTnLst>
                              <p:par>
                                <p:cTn id="4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withGroup">
                            <p:stCondLst>
                              <p:cond delay="13001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2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2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17151"/>
                            </p:stCondLst>
                            <p:childTnLst>
                              <p:par>
                                <p:cTn id="5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withGroup">
                            <p:stCondLst>
                              <p:cond delay="18151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2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2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withGroup">
                            <p:stCondLst>
                              <p:cond delay="23001"/>
                            </p:stCondLst>
                            <p:childTnLst>
                              <p:par>
                                <p:cTn id="7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withGroup">
                            <p:stCondLst>
                              <p:cond delay="24001"/>
                            </p:stCondLst>
                            <p:childTnLst>
                              <p:par>
                                <p:cTn id="7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2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2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2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22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withGroup">
                            <p:stCondLst>
                              <p:cond delay="26751"/>
                            </p:stCondLst>
                            <p:childTnLst>
                              <p:par>
                                <p:cTn id="8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withGroup">
                            <p:stCondLst>
                              <p:cond delay="27751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2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2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2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82" name="Picture 14" descr="Картинка 64 из 6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2" y="1219635"/>
            <a:ext cx="2664296" cy="141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39762" y="227112"/>
            <a:ext cx="8540750" cy="6096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3200" b="1" dirty="0">
                <a:solidFill>
                  <a:srgbClr val="FF69FF"/>
                </a:solidFill>
                <a:latin typeface="Times New Roman" pitchFamily="18" charset="0"/>
              </a:rPr>
              <a:t>Если во время землетрясения Вы на улице:</a:t>
            </a:r>
          </a:p>
        </p:txBody>
      </p:sp>
      <p:sp>
        <p:nvSpPr>
          <p:cNvPr id="58371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1851248" y="764704"/>
            <a:ext cx="4953000" cy="360040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>
              <a:buNone/>
              <a:defRPr/>
            </a:pPr>
            <a:r>
              <a:rPr lang="ru-RU" sz="11200" b="1" i="1" dirty="0">
                <a:solidFill>
                  <a:schemeClr val="tx2"/>
                </a:solidFill>
                <a:latin typeface="Times New Roman" pitchFamily="18" charset="0"/>
              </a:rPr>
              <a:t>Держитесь подальше от:</a:t>
            </a:r>
          </a:p>
          <a:p>
            <a:pPr eaLnBrk="1" hangingPunct="1">
              <a:defRPr/>
            </a:pPr>
            <a:endParaRPr lang="ru-RU" sz="2200" b="1" i="1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ru-RU" sz="2200" b="1" i="1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ru-RU" sz="2200" b="1" i="1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ru-RU" sz="2200" b="1" i="1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ru-RU" sz="2200" b="1" i="1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ru-RU" sz="2200" b="1" i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58373" name="Picture 5" descr="Картинка 11 из 4999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2" y="2891792"/>
            <a:ext cx="260070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1" name="Picture 13" descr="Картинка 8 из 9234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360" y="3793696"/>
            <a:ext cx="1475656" cy="112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9" descr="Картинка 8 из 64000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87" y="4825823"/>
            <a:ext cx="2390800" cy="146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 descr="Картинка 48 из 64000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60039"/>
            <a:ext cx="2495751" cy="18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4844998" y="1219635"/>
            <a:ext cx="914400" cy="612648"/>
          </a:xfrm>
          <a:prstGeom prst="wedgeRoundRectCallout">
            <a:avLst>
              <a:gd name="adj1" fmla="val -253695"/>
              <a:gd name="adj2" fmla="val 846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зданий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4844998" y="2204864"/>
            <a:ext cx="1106642" cy="612648"/>
          </a:xfrm>
          <a:prstGeom prst="wedgeRoundRectCallout">
            <a:avLst>
              <a:gd name="adj1" fmla="val -353487"/>
              <a:gd name="adj2" fmla="val 1452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линий эл/передач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5302198" y="3160857"/>
            <a:ext cx="914400" cy="612648"/>
          </a:xfrm>
          <a:prstGeom prst="wedgeRoundRectCallout">
            <a:avLst>
              <a:gd name="adj1" fmla="val -180618"/>
              <a:gd name="adj2" fmla="val 13341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Столбов 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4655496" y="5301208"/>
            <a:ext cx="1296144" cy="612648"/>
          </a:xfrm>
          <a:prstGeom prst="wedgeRoundRectCallout">
            <a:avLst>
              <a:gd name="adj1" fmla="val -205489"/>
              <a:gd name="adj2" fmla="val 560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трубопроводов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7738752" y="3573016"/>
            <a:ext cx="914400" cy="612648"/>
          </a:xfrm>
          <a:prstGeom prst="wedgeRoundRectCallout">
            <a:avLst>
              <a:gd name="adj1" fmla="val -68117"/>
              <a:gd name="adj2" fmla="val 30419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мостов </a:t>
            </a: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56</a:t>
            </a:fld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5238554"/>
      </p:ext>
    </p:extLst>
  </p:cSld>
  <p:clrMapOvr>
    <a:masterClrMapping/>
  </p:clrMapOvr>
  <p:transition spd="slow" advTm="1104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1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1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1"/>
                            </p:stCondLst>
                            <p:childTnLst>
                              <p:par>
                                <p:cTn id="4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1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8370" grpId="0"/>
      <p:bldP spid="58371" grpId="0" build="p"/>
      <p:bldP spid="2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5" name="Picture 9" descr="Картинка 29 из 6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79140"/>
            <a:ext cx="3539480" cy="21145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476672"/>
            <a:ext cx="8540750" cy="4572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</a:rPr>
              <a:t>Если землетрясение застало Вас в движущемся транспорте?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0423" name="Rectangle 7"/>
          <p:cNvSpPr>
            <a:spLocks noGrp="1" noRot="1" noChangeArrowheads="1"/>
          </p:cNvSpPr>
          <p:nvPr>
            <p:ph sz="quarter" idx="13"/>
          </p:nvPr>
        </p:nvSpPr>
        <p:spPr>
          <a:xfrm>
            <a:off x="683568" y="3187824"/>
            <a:ext cx="8136904" cy="3481536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ru-RU" sz="1600" b="1" i="1" dirty="0">
                <a:solidFill>
                  <a:schemeClr val="tx2"/>
                </a:solidFill>
              </a:rPr>
              <a:t>1. Транспорт нужно быстро остановить по возможности дальше от того,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ru-RU" sz="1600" b="1" i="1" dirty="0">
                <a:solidFill>
                  <a:schemeClr val="tx2"/>
                </a:solidFill>
              </a:rPr>
              <a:t>что может рухнуть от сильных толчков,  высоких зданий, путепроводов, мостов, линий электропередач.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ru-RU" sz="1600" b="1" i="1" dirty="0">
                <a:solidFill>
                  <a:schemeClr val="tx2"/>
                </a:solidFill>
              </a:rPr>
              <a:t>2. После остановки транспорта необходимо открыть все двери и  из транспорта  выходить не следует, безопаснее оставаться на своем месте до окончания колебания почвы.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ru-RU" sz="1600" b="1" i="1" dirty="0">
                <a:solidFill>
                  <a:schemeClr val="tx2"/>
                </a:solidFill>
              </a:rPr>
              <a:t>3. Не стоит выбивать стекла и рваться в сторону дверей, создавая давку и заведомую опасность травм.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ru-RU" sz="1600" b="1" i="1" dirty="0">
                <a:solidFill>
                  <a:schemeClr val="tx2"/>
                </a:solidFill>
              </a:rPr>
              <a:t>4. Окажите помощь детям, старикам и инвалидам. </a:t>
            </a:r>
            <a:endParaRPr lang="ru-RU" sz="1600" b="1" i="1" dirty="0"/>
          </a:p>
        </p:txBody>
      </p:sp>
      <p:pic>
        <p:nvPicPr>
          <p:cNvPr id="60421" name="Picture 5" descr="Картинка 5 из 67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79140"/>
            <a:ext cx="4248472" cy="21161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57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482852"/>
      </p:ext>
    </p:extLst>
  </p:cSld>
  <p:clrMapOvr>
    <a:masterClrMapping/>
  </p:clrMapOvr>
  <p:transition spd="slow" advTm="1972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1001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60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604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2001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604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3001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604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4001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604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4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702096"/>
            <a:ext cx="8540750" cy="914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rgbClr val="0000CC"/>
                </a:solidFill>
              </a:rPr>
              <a:t>Что  необходимо делать при угрозе возникновения </a:t>
            </a:r>
            <a:br>
              <a:rPr lang="ru-RU" sz="2000" b="1" dirty="0">
                <a:solidFill>
                  <a:srgbClr val="0000CC"/>
                </a:solidFill>
              </a:rPr>
            </a:br>
            <a:r>
              <a:rPr lang="ru-RU" sz="2000" b="1" dirty="0">
                <a:solidFill>
                  <a:srgbClr val="0000CC"/>
                </a:solidFill>
              </a:rPr>
              <a:t>урагана, бури, смерча?</a:t>
            </a:r>
          </a:p>
        </p:txBody>
      </p:sp>
      <p:sp>
        <p:nvSpPr>
          <p:cNvPr id="65539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611560" y="1754832"/>
            <a:ext cx="8208912" cy="55626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b="1" i="1" dirty="0"/>
              <a:t>Закрыть все окна, двери, чердачные помещения;</a:t>
            </a:r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b="1" i="1" dirty="0"/>
              <a:t>С балконов и лоджий убрать все, что может быть унесено ураганом;</a:t>
            </a:r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b="1" i="1" dirty="0"/>
              <a:t>Выключить газ, потушить огонь в печах. Подготовить фонари, свечи, лампы;</a:t>
            </a:r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b="1" i="1" dirty="0"/>
              <a:t>Запастись водой, продуктами, держать радио и телевизор включенными;</a:t>
            </a:r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b="1" i="1" dirty="0"/>
              <a:t>Подготовить медицинские и перевязочные материалы;</a:t>
            </a:r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b="1" i="1" dirty="0"/>
              <a:t>Укрыться в защитном сооружении, подвале, погребе;</a:t>
            </a:r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b="1" i="1" dirty="0"/>
              <a:t>Дома занять внутреннюю комнату, подальше от окон;</a:t>
            </a:r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b="1" i="1" dirty="0"/>
              <a:t>На открытой местности лучше всего укрыться в канаве, яме, овраге, любой выемке, лечь на дно и плотно прижаться к земле.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58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0532259"/>
      </p:ext>
    </p:extLst>
  </p:cSld>
  <p:clrMapOvr>
    <a:masterClrMapping/>
  </p:clrMapOvr>
  <p:transition spd="slow" advTm="2007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1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1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1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1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1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1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1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5538" grpId="0"/>
      <p:bldP spid="65539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0659" name="Rectangle 3"/>
          <p:cNvSpPr>
            <a:spLocks noGrp="1" noRot="1" noChangeArrowheads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20472" cy="6615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59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54462"/>
      </p:ext>
    </p:extLst>
  </p:cSld>
  <p:clrMapOvr>
    <a:masterClrMapping/>
  </p:clrMapOvr>
  <p:transition spd="slow" advTm="2317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-main-pic" descr="Картинка 6 из 128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0186" y="2643183"/>
            <a:ext cx="312809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34"/>
          <p:cNvGrpSpPr/>
          <p:nvPr/>
        </p:nvGrpSpPr>
        <p:grpSpPr>
          <a:xfrm>
            <a:off x="1857356" y="214290"/>
            <a:ext cx="3714776" cy="785818"/>
            <a:chOff x="1857356" y="214290"/>
            <a:chExt cx="3714776" cy="785818"/>
          </a:xfrm>
        </p:grpSpPr>
        <p:sp>
          <p:nvSpPr>
            <p:cNvPr id="7" name="Выгнутая вверх стрелка 6"/>
            <p:cNvSpPr/>
            <p:nvPr/>
          </p:nvSpPr>
          <p:spPr>
            <a:xfrm flipH="1">
              <a:off x="1857356" y="214290"/>
              <a:ext cx="3714776" cy="785818"/>
            </a:xfrm>
            <a:prstGeom prst="curvedDown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2166932" y="571480"/>
              <a:ext cx="30956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/>
                <a:t> 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о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п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р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е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д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е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л я е т</a:t>
              </a:r>
            </a:p>
          </p:txBody>
        </p:sp>
      </p:grpSp>
      <p:sp>
        <p:nvSpPr>
          <p:cNvPr id="27" name="Скругленный прямоугольник 26"/>
          <p:cNvSpPr/>
          <p:nvPr/>
        </p:nvSpPr>
        <p:spPr>
          <a:xfrm>
            <a:off x="750067" y="1285860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20000">
                <a:srgbClr val="FFFF66"/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8100">
            <a:solidFill>
              <a:srgbClr val="074277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Основные понятия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4935966" y="5643578"/>
            <a:ext cx="3708000" cy="677108"/>
          </a:xfrm>
          <a:prstGeom prst="rect">
            <a:avLst/>
          </a:prstGeom>
          <a:gradFill flip="none" rotWithShape="1">
            <a:gsLst>
              <a:gs pos="0">
                <a:srgbClr val="FFE7FF"/>
              </a:gs>
              <a:gs pos="50000">
                <a:srgbClr val="FFFF99">
                  <a:alpha val="80000"/>
                </a:srgbClr>
              </a:gs>
              <a:gs pos="100000">
                <a:srgbClr val="FFE7FF">
                  <a:shade val="100000"/>
                  <a:satMod val="115000"/>
                </a:srgbClr>
              </a:gs>
            </a:gsLst>
            <a:path path="rect">
              <a:fillToRect l="100000" t="100000"/>
            </a:path>
            <a:tileRect r="-100000" b="-100000"/>
          </a:gradFill>
          <a:ln w="2857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900" b="1" dirty="0">
                <a:solidFill>
                  <a:srgbClr val="CC0000"/>
                </a:solidFill>
                <a:latin typeface="Arial" charset="0"/>
              </a:rPr>
              <a:t> а также при ЧС </a:t>
            </a:r>
            <a:r>
              <a:rPr lang="ru-RU" sz="1900" b="1" dirty="0">
                <a:solidFill>
                  <a:sysClr val="windowText" lastClr="000000"/>
                </a:solidFill>
                <a:latin typeface="Arial" charset="0"/>
              </a:rPr>
              <a:t>природного и техногенного характера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506810" y="5643578"/>
            <a:ext cx="3708000" cy="969496"/>
          </a:xfrm>
          <a:prstGeom prst="rect">
            <a:avLst/>
          </a:prstGeom>
          <a:gradFill flip="none" rotWithShape="1">
            <a:gsLst>
              <a:gs pos="0">
                <a:srgbClr val="FFE7FF"/>
              </a:gs>
              <a:gs pos="50000">
                <a:srgbClr val="FFFF99"/>
              </a:gs>
              <a:gs pos="100000">
                <a:srgbClr val="FFE7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900" b="1" dirty="0">
                <a:solidFill>
                  <a:srgbClr val="CC0000"/>
                </a:solidFill>
                <a:latin typeface="Arial" charset="0"/>
              </a:rPr>
              <a:t>Военных конфликтах  </a:t>
            </a:r>
            <a:r>
              <a:rPr lang="ru-RU" sz="1900" b="1" dirty="0">
                <a:solidFill>
                  <a:sysClr val="windowText" lastClr="000000"/>
                </a:solidFill>
                <a:latin typeface="Arial" charset="0"/>
              </a:rPr>
              <a:t>или вследствие этих конфликтов,</a:t>
            </a:r>
            <a:endParaRPr lang="ru-RU" sz="1900" b="1" i="1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2" name="Табличка 21"/>
          <p:cNvSpPr/>
          <p:nvPr/>
        </p:nvSpPr>
        <p:spPr>
          <a:xfrm>
            <a:off x="214282" y="2143116"/>
            <a:ext cx="4500594" cy="857256"/>
          </a:xfrm>
          <a:prstGeom prst="plaque">
            <a:avLst>
              <a:gd name="adj" fmla="val 22311"/>
            </a:avLst>
          </a:prstGeom>
          <a:solidFill>
            <a:srgbClr val="3333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charset="0"/>
              </a:rPr>
              <a:t>ГО </a:t>
            </a:r>
            <a:r>
              <a:rPr lang="ru-RU" sz="240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charset="0"/>
              </a:rPr>
              <a:t>–</a:t>
            </a:r>
            <a:r>
              <a:rPr lang="ru-RU" sz="19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1900" b="1" dirty="0">
                <a:solidFill>
                  <a:schemeClr val="bg1"/>
                </a:solidFill>
                <a:latin typeface="Arial" charset="0"/>
              </a:rPr>
              <a:t>система мероприятий по подготовке  к защите и по защите</a:t>
            </a:r>
            <a:endParaRPr lang="ru-RU" sz="1900" b="1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42844" y="3500438"/>
            <a:ext cx="1785950" cy="720000"/>
          </a:xfrm>
          <a:prstGeom prst="roundRect">
            <a:avLst>
              <a:gd name="adj" fmla="val 33384"/>
            </a:avLst>
          </a:prstGeom>
          <a:gradFill flip="none" rotWithShape="1">
            <a:gsLst>
              <a:gs pos="0">
                <a:srgbClr val="FFFF66">
                  <a:tint val="66000"/>
                  <a:satMod val="160000"/>
                </a:srgbClr>
              </a:gs>
              <a:gs pos="18000">
                <a:schemeClr val="bg2">
                  <a:lumMod val="50000"/>
                </a:schemeClr>
              </a:gs>
              <a:gs pos="100000">
                <a:srgbClr val="FFFF66">
                  <a:tint val="23500"/>
                  <a:satMod val="160000"/>
                </a:srgbClr>
              </a:gs>
            </a:gsLst>
            <a:lin ang="8100000" scaled="1"/>
            <a:tileRect/>
          </a:gradFill>
          <a:ln w="28575">
            <a:solidFill>
              <a:srgbClr val="DE0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ru-RU" sz="1900" b="1" dirty="0">
                <a:solidFill>
                  <a:srgbClr val="000099"/>
                </a:solidFill>
                <a:latin typeface="Arial" charset="0"/>
              </a:rPr>
              <a:t>населения</a:t>
            </a:r>
            <a:endParaRPr lang="ru-RU" sz="1900" b="1" i="1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071670" y="3500438"/>
            <a:ext cx="3286148" cy="720000"/>
          </a:xfrm>
          <a:prstGeom prst="roundRect">
            <a:avLst>
              <a:gd name="adj" fmla="val 33384"/>
            </a:avLst>
          </a:prstGeom>
          <a:gradFill flip="none" rotWithShape="1">
            <a:gsLst>
              <a:gs pos="0">
                <a:srgbClr val="FFFF66">
                  <a:tint val="66000"/>
                  <a:satMod val="160000"/>
                </a:srgbClr>
              </a:gs>
              <a:gs pos="32000">
                <a:schemeClr val="tx2">
                  <a:lumMod val="40000"/>
                  <a:lumOff val="60000"/>
                </a:schemeClr>
              </a:gs>
              <a:gs pos="100000">
                <a:srgbClr val="FFFF66">
                  <a:tint val="23500"/>
                  <a:satMod val="160000"/>
                </a:srgbClr>
              </a:gs>
            </a:gsLst>
            <a:path path="rect">
              <a:fillToRect l="100000" t="100000"/>
            </a:path>
            <a:tileRect r="-100000" b="-100000"/>
          </a:gradFill>
          <a:ln w="28575">
            <a:solidFill>
              <a:srgbClr val="DE0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ru-RU" sz="1900" b="1" dirty="0">
                <a:solidFill>
                  <a:srgbClr val="000099"/>
                </a:solidFill>
                <a:latin typeface="Arial" charset="0"/>
              </a:rPr>
              <a:t>материальных и культурных ценностей</a:t>
            </a:r>
            <a:endParaRPr lang="ru-RU" sz="1900" b="1" i="1" dirty="0">
              <a:solidFill>
                <a:srgbClr val="990033"/>
              </a:solidFill>
              <a:latin typeface="Arial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5400000">
            <a:off x="1214414" y="3071810"/>
            <a:ext cx="500066" cy="357190"/>
          </a:xfrm>
          <a:prstGeom prst="straightConnector1">
            <a:avLst/>
          </a:prstGeom>
          <a:ln w="38100">
            <a:solidFill>
              <a:srgbClr val="DE00D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H="1">
            <a:off x="2357422" y="3071810"/>
            <a:ext cx="500066" cy="357190"/>
          </a:xfrm>
          <a:prstGeom prst="straightConnector1">
            <a:avLst/>
          </a:prstGeom>
          <a:ln w="38100">
            <a:solidFill>
              <a:srgbClr val="DE00D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Группа 31"/>
          <p:cNvGrpSpPr/>
          <p:nvPr/>
        </p:nvGrpSpPr>
        <p:grpSpPr>
          <a:xfrm>
            <a:off x="214282" y="4286256"/>
            <a:ext cx="7715304" cy="1000132"/>
            <a:chOff x="214282" y="4286256"/>
            <a:chExt cx="7715304" cy="1000132"/>
          </a:xfrm>
        </p:grpSpPr>
        <p:sp>
          <p:nvSpPr>
            <p:cNvPr id="16" name="Text Box 3"/>
            <p:cNvSpPr txBox="1">
              <a:spLocks noChangeArrowheads="1"/>
            </p:cNvSpPr>
            <p:nvPr/>
          </p:nvSpPr>
          <p:spPr bwMode="auto">
            <a:xfrm>
              <a:off x="1214414" y="4901667"/>
              <a:ext cx="6715172" cy="38472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ru-RU" sz="1900" b="1" dirty="0">
                  <a:solidFill>
                    <a:sysClr val="windowText" lastClr="000000"/>
                  </a:solidFill>
                  <a:latin typeface="Arial" charset="0"/>
                </a:rPr>
                <a:t>на территории РФ от опасностей, возникающих при</a:t>
              </a:r>
              <a:endParaRPr lang="ru-RU" sz="1900" b="1" i="1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26" name="Правая фигурная скобка 25"/>
            <p:cNvSpPr/>
            <p:nvPr/>
          </p:nvSpPr>
          <p:spPr>
            <a:xfrm rot="5400000">
              <a:off x="2536017" y="1964521"/>
              <a:ext cx="500066" cy="5143536"/>
            </a:xfrm>
            <a:prstGeom prst="rightBrace">
              <a:avLst>
                <a:gd name="adj1" fmla="val 38354"/>
                <a:gd name="adj2" fmla="val 49735"/>
              </a:avLst>
            </a:prstGeom>
            <a:ln w="38100">
              <a:solidFill>
                <a:srgbClr val="DE00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9" name="Выгнутая вправо стрелка 28"/>
          <p:cNvSpPr/>
          <p:nvPr/>
        </p:nvSpPr>
        <p:spPr>
          <a:xfrm flipH="1">
            <a:off x="714348" y="5000636"/>
            <a:ext cx="500066" cy="714380"/>
          </a:xfrm>
          <a:prstGeom prst="curvedLeftArrow">
            <a:avLst/>
          </a:prstGeom>
          <a:solidFill>
            <a:srgbClr val="DE00DE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Выгнутая вправо стрелка 29"/>
          <p:cNvSpPr/>
          <p:nvPr/>
        </p:nvSpPr>
        <p:spPr>
          <a:xfrm>
            <a:off x="8001024" y="5000636"/>
            <a:ext cx="500066" cy="714380"/>
          </a:xfrm>
          <a:prstGeom prst="curvedLeftArrow">
            <a:avLst/>
          </a:prstGeom>
          <a:solidFill>
            <a:srgbClr val="DE00DE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Блок-схема: документ 30"/>
          <p:cNvSpPr/>
          <p:nvPr/>
        </p:nvSpPr>
        <p:spPr>
          <a:xfrm>
            <a:off x="5000628" y="1214422"/>
            <a:ext cx="3714776" cy="2357454"/>
          </a:xfrm>
          <a:prstGeom prst="flowChartDocument">
            <a:avLst/>
          </a:prstGeom>
          <a:solidFill>
            <a:srgbClr val="00DFDA"/>
          </a:solidFill>
          <a:ln>
            <a:solidFill>
              <a:srgbClr val="990033"/>
            </a:solidFill>
          </a:ln>
          <a:effectLst>
            <a:outerShdw blurRad="177800" dist="152400" dir="18900000" algn="bl" rotWithShape="0">
              <a:schemeClr val="accent2">
                <a:lumMod val="75000"/>
                <a:alpha val="56000"/>
              </a:scheme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endParaRPr lang="ru-RU" sz="2000" b="1" dirty="0">
              <a:ln>
                <a:solidFill>
                  <a:srgbClr val="6600CC"/>
                </a:solidFill>
              </a:ln>
              <a:solidFill>
                <a:srgbClr val="C00000"/>
              </a:solidFill>
              <a:latin typeface="Arial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endParaRPr lang="ru-RU" sz="2000" b="1" dirty="0">
              <a:ln>
                <a:solidFill>
                  <a:srgbClr val="6600CC"/>
                </a:solidFill>
              </a:ln>
              <a:solidFill>
                <a:srgbClr val="C00000"/>
              </a:solidFill>
              <a:latin typeface="Arial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ln>
                  <a:solidFill>
                    <a:srgbClr val="6600CC"/>
                  </a:solidFill>
                </a:ln>
                <a:solidFill>
                  <a:srgbClr val="C00000"/>
                </a:solidFill>
                <a:latin typeface="Arial" charset="0"/>
              </a:rPr>
              <a:t>Федеральный  закон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ln>
                  <a:solidFill>
                    <a:srgbClr val="6600CC"/>
                  </a:solidFill>
                </a:ln>
                <a:solidFill>
                  <a:srgbClr val="C00000"/>
                </a:solidFill>
                <a:latin typeface="Arial" charset="0"/>
              </a:rPr>
              <a:t>«О гражданской обороне»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ln>
                  <a:solidFill>
                    <a:srgbClr val="660066"/>
                  </a:solidFill>
                </a:ln>
                <a:solidFill>
                  <a:srgbClr val="FFFF2F"/>
                </a:solidFill>
                <a:latin typeface="Arial" charset="0"/>
              </a:rPr>
              <a:t>от  12.02.1998г. № 28-ФЗ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Arial" charset="0"/>
              </a:rPr>
              <a:t>    с изменениями и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Arial" charset="0"/>
              </a:rPr>
              <a:t>    дополнениями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endParaRPr lang="ru-RU" sz="2000" b="1" dirty="0">
              <a:ln>
                <a:solidFill>
                  <a:srgbClr val="C00000"/>
                </a:solidFill>
              </a:ln>
              <a:latin typeface="Arial" charset="0"/>
            </a:endParaRP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8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1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1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1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1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1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1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1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1"/>
                            </p:stCondLst>
                            <p:childTnLst>
                              <p:par>
                                <p:cTn id="43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1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1"/>
                            </p:stCondLst>
                            <p:childTnLst>
                              <p:par>
                                <p:cTn id="51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  <p:bldP spid="20" grpId="0" animBg="1" autoUpdateAnimBg="0"/>
      <p:bldP spid="21" grpId="0" animBg="1" autoUpdateAnimBg="0"/>
      <p:bldP spid="22" grpId="0" animBg="1"/>
      <p:bldP spid="23" grpId="0" animBg="1"/>
      <p:bldP spid="17" grpId="0" animBg="1"/>
      <p:bldP spid="29" grpId="0" animBg="1"/>
      <p:bldP spid="3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9op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8" y="116632"/>
            <a:ext cx="8759260" cy="6525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498376"/>
            <a:ext cx="854075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rgbClr val="FF69FF"/>
                </a:solidFill>
              </a:rPr>
              <a:t>СЕЛИ, СНЕЖНЫЕ ЛАВИНЫ</a:t>
            </a:r>
          </a:p>
        </p:txBody>
      </p:sp>
      <p:sp>
        <p:nvSpPr>
          <p:cNvPr id="66563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304800" y="1882353"/>
            <a:ext cx="8540750" cy="4498975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ru-RU" sz="2800" b="1" dirty="0">
                <a:solidFill>
                  <a:srgbClr val="FFFF00"/>
                </a:solidFill>
              </a:rPr>
              <a:t>При угрозе селя или лавины прежде всего:</a:t>
            </a: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2800" b="1" dirty="0">
                <a:solidFill>
                  <a:srgbClr val="FFFF00"/>
                </a:solidFill>
              </a:rPr>
              <a:t>Плотно закрыть двери и окна;</a:t>
            </a: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2800" b="1" dirty="0">
                <a:solidFill>
                  <a:srgbClr val="FFFF00"/>
                </a:solidFill>
              </a:rPr>
              <a:t>Отключите электричество, воду и газ;</a:t>
            </a: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2800" b="1" dirty="0">
                <a:solidFill>
                  <a:srgbClr val="FFFF00"/>
                </a:solidFill>
              </a:rPr>
              <a:t>Перед этим вынесите из дома воспламеняющиеся и ядовитые вещества;</a:t>
            </a: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2800" b="1" dirty="0">
                <a:solidFill>
                  <a:srgbClr val="FFFF00"/>
                </a:solidFill>
              </a:rPr>
              <a:t>А еще лучше закопайте их в яме или погребе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60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51493"/>
      </p:ext>
    </p:extLst>
  </p:cSld>
  <p:clrMapOvr>
    <a:masterClrMapping/>
  </p:clrMapOvr>
  <p:transition spd="slow" advTm="1262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1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1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1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1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6562" grpId="0"/>
      <p:bldP spid="6656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61</a:t>
            </a:fld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55576" y="113999"/>
            <a:ext cx="7642856" cy="571500"/>
          </a:xfrm>
        </p:spPr>
        <p:txBody>
          <a:bodyPr/>
          <a:lstStyle/>
          <a:p>
            <a:pPr algn="ctr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Потенциально опасные объекты, расположенные на территории г. Ставрополя</a:t>
            </a:r>
            <a:endParaRPr lang="ru-RU" sz="14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714723"/>
              </p:ext>
            </p:extLst>
          </p:nvPr>
        </p:nvGraphicFramePr>
        <p:xfrm>
          <a:off x="179513" y="709947"/>
          <a:ext cx="8856984" cy="571366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88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Очистные сооружения канализации - 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объект № 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г. Ставрополь, ул. Объездная, 31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Комитет городского хозяйства г. Ставрополя - Муниципальное унитарное предприятие  «Водоканал» города Ставрополя т. (865-2) 28-11-71, 28-04-11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очистка воды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ХОО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7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Хранилища со штаммами вирусов -  </a:t>
                      </a:r>
                      <a:r>
                        <a:rPr lang="ru-RU" sz="1100" u="sng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объект № 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г. Ставрополь, ул. Советская, 13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ФГУЗ «Ставропольский научно-исследовательский противочумный институт» Федеральная служба по надзору в сфере защиты прав потребителей и благополучия человека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проведение научно-исследовательских работ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БОО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Склады хранения МИБП и лекарственных средств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100" u="sng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объект № 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г. Ставрополь, ул. Биологическая, 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ФГУП «НПО по медицинским иммунобиологическим препаратам «</a:t>
                      </a:r>
                      <a:r>
                        <a:rPr lang="ru-RU" sz="11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Микроген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 Министерства здравоохранения РФ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производство, хранение и реализация МИБП и лекарственных средств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БОО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2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Акционерное общество «Международный аэропорт СТАВРОПОЛЬ»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г. Ставрополь , Аэропорт, 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ФГУАП «</a:t>
                      </a:r>
                      <a:r>
                        <a:rPr lang="ru-RU" sz="11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Кавминводыавиа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Министерство строительства, дорожного хозяйства и транспорта СК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предоставление  услуг по перевозке пассажиров и грузов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ПВО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Нефтебаза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г. Ставрополь,  ул. Нижняя, 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1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Ставнефть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хранение и реализация нефтепродуктов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ПВО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Нефтебаза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г. Ставрополь,  ул. 4-я Промышленная, 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ООО «Ставнефть»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хранение и реализация нефтепродуктов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ПВО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0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Сенгилеевское водохранилищеи - </a:t>
                      </a:r>
                      <a:r>
                        <a:rPr lang="ru-RU" sz="1100" u="sng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объект № 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п. Приозерный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ФГБУ «Управление мелиорации земель и сельскохозяйственного водоснабжения по Ставропольскому краю» </a:t>
                      </a:r>
                      <a:r>
                        <a:rPr lang="ru-RU" sz="1100" kern="12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г. Ставрополь, ул. </a:t>
                      </a:r>
                      <a:r>
                        <a:rPr lang="ru-RU" sz="1100" kern="1200" spc="-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Ломоносова, 25, тел. </a:t>
                      </a:r>
                      <a:r>
                        <a:rPr lang="ru-RU" sz="1100" kern="1200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 (8652) 94-51-00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Водоснабжение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орошение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гидроэнергетика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ГДО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26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Нефтебаза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г. Ставрополь,                   ул. Коломийцева, 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ООО «Промхим»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хранение и реализация нефтепродуктов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ПВО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054" marR="47054" marT="65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9478393"/>
      </p:ext>
    </p:extLst>
  </p:cSld>
  <p:clrMapOvr>
    <a:masterClrMapping/>
  </p:clrMapOvr>
  <p:transition spd="slow" advTm="2929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88032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Потенциально опасные объекты, расположенные на территории г. Невинномысска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62</a:t>
            </a:fld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1687"/>
            <a:ext cx="10136114" cy="553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391702"/>
      </p:ext>
    </p:extLst>
  </p:cSld>
  <p:clrMapOvr>
    <a:masterClrMapping/>
  </p:clrMapOvr>
  <p:transition spd="slow" advTm="1804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838" y="185727"/>
            <a:ext cx="871296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algn="just">
              <a:tabLst>
                <a:tab pos="357188" algn="l"/>
              </a:tabLst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До возникновения ЧС техногенного характера:</a:t>
            </a:r>
          </a:p>
          <a:p>
            <a:pPr marL="285750" algn="just">
              <a:tabLst>
                <a:tab pos="357188" algn="l"/>
              </a:tabLst>
            </a:pPr>
            <a:r>
              <a:rPr lang="ru-RU" sz="1400" dirty="0">
                <a:latin typeface="+mn-lt"/>
                <a:cs typeface="Times New Roman" panose="02020603050405020304" pitchFamily="18" charset="0"/>
              </a:rPr>
              <a:t>ознакомиться с сигналами тревоги и мерами эвакуации; </a:t>
            </a:r>
          </a:p>
          <a:p>
            <a:pPr marL="285750" algn="just">
              <a:tabLst>
                <a:tab pos="357188" algn="l"/>
              </a:tabLst>
            </a:pPr>
            <a:r>
              <a:rPr lang="ru-RU" sz="1400" dirty="0">
                <a:latin typeface="+mn-lt"/>
                <a:cs typeface="Times New Roman" panose="02020603050405020304" pitchFamily="18" charset="0"/>
              </a:rPr>
              <a:t>иметь наготове чемодан с предметами первой необходимости. Там должны храниться: личные документы, нужные вам медикаменты, аптечка первой помощи, радиоприёмник, фонарь, одеяло (на случай эвакуации), запас продуктов и питьевой воды (на случай, если придётся прятаться в укрытии);</a:t>
            </a:r>
          </a:p>
          <a:p>
            <a:pPr marL="285750" algn="just">
              <a:tabLst>
                <a:tab pos="357188" algn="l"/>
              </a:tabLst>
            </a:pPr>
            <a:r>
              <a:rPr lang="ru-RU" sz="1400" dirty="0">
                <a:latin typeface="+mn-lt"/>
                <a:cs typeface="Times New Roman" panose="02020603050405020304" pitchFamily="18" charset="0"/>
              </a:rPr>
              <a:t>спланировать и обустроить убежище в своём доме, особенно при проживании поблизости от предприятия, где используются или хранятся опасные химические вещества;</a:t>
            </a:r>
          </a:p>
          <a:p>
            <a:pPr algn="just">
              <a:tabLst>
                <a:tab pos="357188" algn="l"/>
              </a:tabLst>
            </a:pPr>
            <a:r>
              <a:rPr lang="ru-RU" sz="1400" dirty="0">
                <a:latin typeface="+mn-lt"/>
                <a:cs typeface="Times New Roman" panose="02020603050405020304" pitchFamily="18" charset="0"/>
              </a:rPr>
              <a:t>2.	</a:t>
            </a:r>
            <a:r>
              <a:rPr lang="ru-RU" sz="14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При возникновении ЧС техногенного характера:</a:t>
            </a:r>
          </a:p>
          <a:p>
            <a:pPr marL="285750" lvl="0" algn="just">
              <a:tabLst>
                <a:tab pos="357188" algn="l"/>
              </a:tabLst>
            </a:pPr>
            <a:r>
              <a:rPr lang="ru-RU" sz="1400" dirty="0">
                <a:latin typeface="+mn-lt"/>
                <a:cs typeface="Times New Roman" panose="02020603050405020304" pitchFamily="18" charset="0"/>
              </a:rPr>
              <a:t>при подаче сигнала тревоги сохранять спокойствие и следовать инструкциям органов управления ГОЧС (органов местного самоуправления); </a:t>
            </a:r>
          </a:p>
          <a:p>
            <a:pPr algn="just">
              <a:tabLst>
                <a:tab pos="357188" algn="l"/>
              </a:tabLst>
            </a:pPr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при нахождении в помещении: 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algn="just"/>
            <a:r>
              <a:rPr lang="ru-RU" sz="1400" dirty="0">
                <a:latin typeface="+mn-lt"/>
                <a:cs typeface="Times New Roman" panose="02020603050405020304" pitchFamily="18" charset="0"/>
              </a:rPr>
              <a:t>оставаться в помещении и слушать радио. Закрыть все двери и окна, закрыть все отверстия, выключить вентиляцию, системы кондиционирования и обогрева;</a:t>
            </a:r>
          </a:p>
          <a:p>
            <a:pPr marL="285750" lvl="0" algn="just"/>
            <a:r>
              <a:rPr lang="ru-RU" sz="1400" dirty="0">
                <a:latin typeface="+mn-lt"/>
                <a:cs typeface="Times New Roman" panose="02020603050405020304" pitchFamily="18" charset="0"/>
              </a:rPr>
              <a:t>не пользоваться каким-либо огнём;</a:t>
            </a:r>
          </a:p>
          <a:p>
            <a:pPr marL="285750" lvl="0" algn="just"/>
            <a:r>
              <a:rPr lang="ru-RU" sz="1400" dirty="0">
                <a:latin typeface="+mn-lt"/>
                <a:cs typeface="Times New Roman" panose="02020603050405020304" pitchFamily="18" charset="0"/>
              </a:rPr>
              <a:t>не пользоваться телефоном (возможна передача </a:t>
            </a:r>
            <a:r>
              <a:rPr lang="en-US" sz="1400" dirty="0">
                <a:latin typeface="+mn-lt"/>
                <a:cs typeface="Times New Roman" panose="02020603050405020304" pitchFamily="18" charset="0"/>
              </a:rPr>
              <a:t>SMS</a:t>
            </a:r>
            <a:r>
              <a:rPr lang="ru-RU" sz="1400" dirty="0">
                <a:latin typeface="+mn-lt"/>
                <a:cs typeface="Times New Roman" panose="02020603050405020304" pitchFamily="18" charset="0"/>
              </a:rPr>
              <a:t>-сообщений об угрозе); </a:t>
            </a:r>
          </a:p>
          <a:p>
            <a:pPr marL="285750" lvl="0" algn="just"/>
            <a:r>
              <a:rPr lang="ru-RU" sz="1400" dirty="0">
                <a:latin typeface="+mn-lt"/>
                <a:cs typeface="Times New Roman" panose="02020603050405020304" pitchFamily="18" charset="0"/>
              </a:rPr>
              <a:t>не покидать укрытие до получения инструкций от органов управления ГОЧС (органов местного самоуправления) или отбоя тревоги; </a:t>
            </a:r>
          </a:p>
          <a:p>
            <a:pPr marL="285750" lvl="0" algn="just"/>
            <a:r>
              <a:rPr lang="ru-RU" sz="1400" dirty="0">
                <a:latin typeface="+mn-lt"/>
                <a:cs typeface="Times New Roman" panose="02020603050405020304" pitchFamily="18" charset="0"/>
              </a:rPr>
              <a:t>если объявлена эвакуация, взять с собой радиоприемник, теплую одежду, все необходимые медикаменты, личные документы, деньги и прибыть к месту сбора эвакуируемых;</a:t>
            </a:r>
          </a:p>
          <a:p>
            <a:pPr algn="just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при нахождении вне помещения: 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algn="just"/>
            <a:r>
              <a:rPr lang="ru-RU" sz="1400" dirty="0">
                <a:latin typeface="+mn-lt"/>
                <a:cs typeface="Times New Roman" panose="02020603050405020304" pitchFamily="18" charset="0"/>
              </a:rPr>
              <a:t>закрыть нос и рот платком (лучше влажным), войти в ближайшее здание и оставаться в нем, пока не будет дан сигнал отбоя или распоряжение об эвакуации. Автомобиль не обеспечивает хорошей защиты;</a:t>
            </a:r>
          </a:p>
          <a:p>
            <a:pPr algn="just"/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при нахождении в автомобиле: 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algn="just"/>
            <a:r>
              <a:rPr lang="ru-RU" sz="1400" dirty="0">
                <a:latin typeface="+mn-lt"/>
                <a:cs typeface="Times New Roman" panose="02020603050405020304" pitchFamily="18" charset="0"/>
              </a:rPr>
              <a:t>отключить вентиляцию и закрыть окна; </a:t>
            </a:r>
          </a:p>
          <a:p>
            <a:pPr marL="285750" lvl="0" algn="just"/>
            <a:r>
              <a:rPr lang="ru-RU" sz="1400" dirty="0">
                <a:latin typeface="+mn-lt"/>
                <a:cs typeface="Times New Roman" panose="02020603050405020304" pitchFamily="18" charset="0"/>
              </a:rPr>
              <a:t>слушать радио;</a:t>
            </a:r>
          </a:p>
          <a:p>
            <a:pPr marL="285750" lvl="0" algn="just"/>
            <a:r>
              <a:rPr lang="ru-RU" sz="1400" dirty="0">
                <a:latin typeface="+mn-lt"/>
                <a:cs typeface="Times New Roman" panose="02020603050405020304" pitchFamily="18" charset="0"/>
              </a:rPr>
              <a:t>по возможности покинуть автомобиль и укрыться в ближайшем здании;</a:t>
            </a:r>
          </a:p>
          <a:p>
            <a:pPr marL="285750" lvl="0" algn="just"/>
            <a:r>
              <a:rPr lang="ru-RU" sz="1400" dirty="0">
                <a:latin typeface="+mn-lt"/>
                <a:cs typeface="Times New Roman" panose="02020603050405020304" pitchFamily="18" charset="0"/>
              </a:rPr>
              <a:t>во всех случаях при подозрении на воздействие токсичных веществ принять душ и сменить одежду, обратиться к врачу, как только будет дан отбой тревоги;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63</a:t>
            </a:fld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63377"/>
      </p:ext>
    </p:extLst>
  </p:cSld>
  <p:clrMapOvr>
    <a:masterClrMapping/>
  </p:clrMapOvr>
  <p:transition spd="slow" advTm="4068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1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1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1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1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1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1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1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1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1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1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1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1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1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1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001"/>
                            </p:stCondLst>
                            <p:childTnLst>
                              <p:par>
                                <p:cTn id="8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1"/>
                            </p:stCondLst>
                            <p:childTnLst>
                              <p:par>
                                <p:cTn id="8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1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1"/>
                            </p:stCondLst>
                            <p:childTnLst>
                              <p:par>
                                <p:cTn id="9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1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60636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 startAt="3"/>
              <a:tabLst>
                <a:tab pos="357188" algn="l"/>
              </a:tabLst>
            </a:pPr>
            <a:r>
              <a:rPr lang="ru-RU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Действия после ЧС:</a:t>
            </a: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следовать инструкциям органов управления ГОЧС (органов местного самоуправления) или спасательных подразделений (пожарных, гражданской обороны, полиции и т. д.);</a:t>
            </a: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помогать людям, попавшим в трудное положение (раненым, детям, старикам и инвалидам), и, если есть необходимость, сотрудничать со спасателями;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в случае эвакуации, по приезду в безопасное место (пункт временного проживания) узнать у обслуживающего персонала (в местных органах власти) адреса организаций, на которые возложено оказание помощи пострадавшему населению.</a:t>
            </a:r>
            <a:endParaRPr lang="ru-RU" dirty="0">
              <a:latin typeface="+mn-lt"/>
            </a:endParaRPr>
          </a:p>
        </p:txBody>
      </p:sp>
      <p:pic>
        <p:nvPicPr>
          <p:cNvPr id="7" name="Рисунок 6" descr="0001-001-Mch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5606" y="3212976"/>
            <a:ext cx="7236804" cy="2906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64</a:t>
            </a:fld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0676"/>
      </p:ext>
    </p:extLst>
  </p:cSld>
  <p:clrMapOvr>
    <a:masterClrMapping/>
  </p:clrMapOvr>
  <p:transition spd="slow" advTm="1462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348880"/>
            <a:ext cx="85689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dirty="0">
                <a:latin typeface="Times New Roman"/>
                <a:ea typeface="Times New Roman"/>
              </a:rPr>
              <a:t>	</a:t>
            </a:r>
            <a:r>
              <a:rPr lang="ru-RU" b="1" dirty="0">
                <a:solidFill>
                  <a:srgbClr val="C00000"/>
                </a:solidFill>
                <a:latin typeface="+mn-lt"/>
                <a:ea typeface="Times New Roman"/>
              </a:rPr>
              <a:t>Военные ЧС (военные столкновения) </a:t>
            </a:r>
            <a:r>
              <a:rPr lang="ru-RU" dirty="0">
                <a:latin typeface="+mn-lt"/>
                <a:ea typeface="Times New Roman"/>
              </a:rPr>
              <a:t>– это особая группа конфликтных и экологических ЧС, возникших на определённой территории, вызванных повседневной деятельностью войск и воздействием современных средств поражения на вооруженные силы с их объектами (инфраструктурой), объекты экономики и население, приводящих к человеческим жертвам, ущербу здоровья людей и окружающей природной среде, значительным материальным потерям и нарушению условий жизнедеятельности населения.</a:t>
            </a:r>
          </a:p>
          <a:p>
            <a:pPr algn="just">
              <a:spcAft>
                <a:spcPts val="0"/>
              </a:spcAft>
              <a:tabLst>
                <a:tab pos="357188" algn="l"/>
              </a:tabLst>
            </a:pPr>
            <a:r>
              <a:rPr lang="ru-RU" dirty="0">
                <a:latin typeface="+mn-lt"/>
                <a:ea typeface="Times New Roman"/>
              </a:rPr>
              <a:t>	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Основными из них являются:</a:t>
            </a:r>
          </a:p>
          <a:p>
            <a:pPr algn="just"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опасности, которые проявляются в непосредственном воздействии средств поражения на организм человека. Они приводят к травматическим, радиационным и химическим поражениям, а также к инфекционным заболеваниям. В перспективе к ним могут добавиться поражения, вызванные применением новых видов оружия, в том числе, так называемого </a:t>
            </a:r>
            <a:r>
              <a:rPr lang="ru-RU" dirty="0" err="1">
                <a:latin typeface="+mn-lt"/>
                <a:cs typeface="Times New Roman" panose="02020603050405020304" pitchFamily="18" charset="0"/>
              </a:rPr>
              <a:t>нелетального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оружия (психотропного, высокочастотного, лазерного и др.);</a:t>
            </a:r>
          </a:p>
          <a:p>
            <a:pPr algn="just">
              <a:tabLst>
                <a:tab pos="357188" algn="l"/>
              </a:tabLst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опасности, связанные с воздействием на людей вторичных факторов поражения, возникающих в результате разрушения </a:t>
            </a:r>
            <a:r>
              <a:rPr lang="ru-RU" dirty="0" err="1">
                <a:latin typeface="+mn-lt"/>
                <a:cs typeface="Times New Roman" panose="02020603050405020304" pitchFamily="18" charset="0"/>
              </a:rPr>
              <a:t>радиационно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, химически, биологически, </a:t>
            </a:r>
            <a:r>
              <a:rPr lang="ru-RU" dirty="0" err="1">
                <a:latin typeface="+mn-lt"/>
                <a:cs typeface="Times New Roman" panose="02020603050405020304" pitchFamily="18" charset="0"/>
              </a:rPr>
              <a:t>пожаро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-, взрывоопасных объектов и гидросооружений; </a:t>
            </a:r>
          </a:p>
        </p:txBody>
      </p:sp>
      <p:pic>
        <p:nvPicPr>
          <p:cNvPr id="5" name="Рисунок 4" descr="пуск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504" y="233353"/>
            <a:ext cx="4680520" cy="2304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409888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Опасности военного характера  и присущие им особенности.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Действия работников организаций при возникновении опасностей военного характера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65</a:t>
            </a:fld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5740580"/>
      </p:ext>
    </p:extLst>
  </p:cSld>
  <p:clrMapOvr>
    <a:masterClrMapping/>
  </p:clrMapOvr>
  <p:transition spd="slow" advTm="2108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1"/>
                            </p:stCondLst>
                            <p:childTnLst>
                              <p:par>
                                <p:cTn id="1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802408"/>
            <a:ext cx="86409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  <a:ea typeface="Times New Roman"/>
              </a:rPr>
              <a:t>опасности, вызванные нарушением самой среды обитания человека, лишением его привычных и необходимых жизненных благ и услуг, к которым относятся:</a:t>
            </a:r>
          </a:p>
          <a:p>
            <a:pPr marL="266700" indent="-1588" algn="just">
              <a:spcAft>
                <a:spcPts val="0"/>
              </a:spcAft>
            </a:pPr>
            <a:r>
              <a:rPr lang="ru-RU" dirty="0">
                <a:latin typeface="+mn-lt"/>
                <a:ea typeface="Times New Roman"/>
              </a:rPr>
              <a:t>– потеря жилищ, нарушение работы систем связи, </a:t>
            </a:r>
            <a:r>
              <a:rPr lang="ru-RU" dirty="0" err="1">
                <a:latin typeface="+mn-lt"/>
                <a:ea typeface="Times New Roman"/>
              </a:rPr>
              <a:t>электро</a:t>
            </a:r>
            <a:r>
              <a:rPr lang="ru-RU" dirty="0">
                <a:latin typeface="+mn-lt"/>
                <a:ea typeface="Times New Roman"/>
              </a:rPr>
              <a:t>-, тепло-, </a:t>
            </a:r>
            <a:r>
              <a:rPr lang="ru-RU" dirty="0" err="1">
                <a:latin typeface="+mn-lt"/>
                <a:ea typeface="Times New Roman"/>
              </a:rPr>
              <a:t>газо</a:t>
            </a:r>
            <a:r>
              <a:rPr lang="ru-RU" dirty="0">
                <a:latin typeface="+mn-lt"/>
                <a:ea typeface="Times New Roman"/>
              </a:rPr>
              <a:t>-, водоснабжения и канализации; </a:t>
            </a:r>
          </a:p>
          <a:p>
            <a:pPr marL="266700" indent="-1588" algn="just">
              <a:spcAft>
                <a:spcPts val="0"/>
              </a:spcAft>
            </a:pPr>
            <a:r>
              <a:rPr lang="ru-RU" dirty="0">
                <a:latin typeface="+mn-lt"/>
                <a:ea typeface="Times New Roman"/>
              </a:rPr>
              <a:t>– перебои в продовольственном снабжении и обеспечении предметами первой необходимости; </a:t>
            </a:r>
          </a:p>
          <a:p>
            <a:pPr marL="266700" indent="-1588" algn="just">
              <a:spcAft>
                <a:spcPts val="0"/>
              </a:spcAft>
            </a:pPr>
            <a:r>
              <a:rPr lang="ru-RU" dirty="0">
                <a:latin typeface="+mn-lt"/>
                <a:ea typeface="Times New Roman"/>
              </a:rPr>
              <a:t>– отсутствие возможности оказания квалифицированной медицинской помощи населению, его информирования об обстановке и т. п.</a:t>
            </a:r>
            <a:endParaRPr lang="ru-RU" dirty="0">
              <a:latin typeface="+mn-lt"/>
              <a:cs typeface="Times New Roman" panose="02020603050405020304" pitchFamily="18" charset="0"/>
            </a:endParaRPr>
          </a:p>
          <a:p>
            <a:pPr algn="just">
              <a:tabLst>
                <a:tab pos="357188" algn="l"/>
              </a:tabLst>
            </a:pPr>
            <a:r>
              <a:rPr lang="ru-RU" b="1" i="1" dirty="0">
                <a:latin typeface="+mn-lt"/>
                <a:cs typeface="Times New Roman" panose="02020603050405020304" pitchFamily="18" charset="0"/>
              </a:rPr>
              <a:t>	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Оружие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– общее название устройств и средств, применяемых в вооруженной борьбе для уничтожения живой силы противника, его техники и сооружений.</a:t>
            </a:r>
            <a:r>
              <a:rPr lang="ru-RU" b="1" dirty="0">
                <a:latin typeface="+mn-lt"/>
              </a:rPr>
              <a:t> </a:t>
            </a:r>
          </a:p>
          <a:p>
            <a:pPr algn="just">
              <a:tabLst>
                <a:tab pos="357188" algn="l"/>
              </a:tabLst>
            </a:pPr>
            <a:r>
              <a:rPr lang="ru-RU" b="1" dirty="0">
                <a:latin typeface="+mn-lt"/>
              </a:rPr>
              <a:t>	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Times New Roman" pitchFamily="18" charset="0"/>
              </a:rPr>
              <a:t>Лучевое оружие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dirty="0">
                <a:latin typeface="+mn-lt"/>
                <a:cs typeface="Times New Roman" pitchFamily="18" charset="0"/>
              </a:rPr>
              <a:t>– это совокупность устройств (генераторов), поражающее действие которых основано на использовании остронаправленных лучей электромагнитной энергии или концентрированного пучка элементарных частиц, разогнанных до больших скоростей.</a:t>
            </a:r>
            <a:r>
              <a:rPr lang="ru-RU" dirty="0">
                <a:cs typeface="Times New Roman" pitchFamily="18" charset="0"/>
              </a:rPr>
              <a:t> </a:t>
            </a:r>
          </a:p>
          <a:p>
            <a:pPr algn="just">
              <a:tabLst>
                <a:tab pos="357188" algn="l"/>
              </a:tabLst>
            </a:pP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357188" algn="l"/>
              </a:tabLst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tabLst>
                <a:tab pos="357188" algn="l"/>
              </a:tabLst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dirty="0">
              <a:latin typeface="Times New Roman"/>
              <a:ea typeface="Times New Roman"/>
            </a:endParaRPr>
          </a:p>
        </p:txBody>
      </p:sp>
      <p:pic>
        <p:nvPicPr>
          <p:cNvPr id="5" name="Рисунок 4" descr="самолет лазер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528" y="332656"/>
            <a:ext cx="4392488" cy="2469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66</a:t>
            </a:fld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45914"/>
      </p:ext>
    </p:extLst>
  </p:cSld>
  <p:clrMapOvr>
    <a:masterClrMapping/>
  </p:clrMapOvr>
  <p:transition spd="slow" advTm="2081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276872"/>
            <a:ext cx="864096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dirty="0">
                <a:latin typeface="Times New Roman"/>
                <a:ea typeface="Times New Roman"/>
              </a:rPr>
              <a:t>	</a:t>
            </a:r>
            <a:r>
              <a:rPr lang="ru-RU" sz="1400" b="1" i="1" dirty="0">
                <a:solidFill>
                  <a:srgbClr val="C00000"/>
                </a:solidFill>
                <a:latin typeface="+mn-lt"/>
                <a:ea typeface="Times New Roman"/>
              </a:rPr>
              <a:t>ОРУЖИЕ МАССОВОГО ПОРАЖЕНИЯ</a:t>
            </a:r>
            <a:r>
              <a:rPr lang="ru-RU" sz="1400" dirty="0">
                <a:solidFill>
                  <a:srgbClr val="C00000"/>
                </a:solidFill>
                <a:latin typeface="+mn-lt"/>
                <a:ea typeface="Times New Roman"/>
              </a:rPr>
              <a:t> </a:t>
            </a:r>
            <a:r>
              <a:rPr lang="ru-RU" sz="1400" dirty="0">
                <a:latin typeface="+mn-lt"/>
                <a:ea typeface="Times New Roman"/>
              </a:rPr>
              <a:t>– оружие большой поражающей способности, предназначенное для нанесения массовых потерь и разрушений. К оружию массового поражения относится ядерное, химическое и бактериологическое оружие.</a:t>
            </a:r>
          </a:p>
          <a:p>
            <a:pPr indent="457200"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ЯДЕРНОЕ ОРУЖИЕ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 </a:t>
            </a:r>
            <a:r>
              <a:rPr lang="ru-RU" sz="1400" dirty="0">
                <a:latin typeface="+mn-lt"/>
                <a:ea typeface="Times New Roman"/>
              </a:rPr>
              <a:t>состоит из ядерных боеприпасов, средств доставки их к цели (носителей) и средств управления. Ядерные боеприпасы (боевые части ракет и торпед, ядерные бомбы,  снаряды, мины и др.) относятся к самым мощным средствам массового поражения. </a:t>
            </a:r>
          </a:p>
          <a:p>
            <a:pPr indent="457200"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dirty="0">
                <a:latin typeface="+mn-lt"/>
                <a:ea typeface="Times New Roman"/>
              </a:rPr>
              <a:t>Мощность ядерных боеприпасов принято измерять тротиловым эквивалентом, т. е. количеством обычного взрывчатого вещества (тротила), при взрыве которого выделяется столько же энергии, что и при взрыве данного ядерного боеприпаса. Тротиловый эквивалент выражается в тоннах, килотоннах и мегатоннах. По мощности ядерные боеприпасы условно подразделяют на сверхмалые (мощностью до </a:t>
            </a:r>
            <a:r>
              <a:rPr lang="ru-RU" sz="1400" b="1" dirty="0">
                <a:latin typeface="+mn-lt"/>
                <a:ea typeface="Times New Roman"/>
              </a:rPr>
              <a:t>1</a:t>
            </a:r>
            <a:r>
              <a:rPr lang="ru-RU" sz="1400" dirty="0">
                <a:latin typeface="+mn-lt"/>
                <a:ea typeface="Times New Roman"/>
              </a:rPr>
              <a:t> кт), малые (</a:t>
            </a:r>
            <a:r>
              <a:rPr lang="ru-RU" sz="1400" b="1" dirty="0">
                <a:latin typeface="+mn-lt"/>
                <a:ea typeface="Times New Roman"/>
              </a:rPr>
              <a:t>1-10</a:t>
            </a:r>
            <a:r>
              <a:rPr lang="ru-RU" sz="1400" dirty="0">
                <a:latin typeface="+mn-lt"/>
                <a:ea typeface="Times New Roman"/>
              </a:rPr>
              <a:t> кт), средние (</a:t>
            </a:r>
            <a:r>
              <a:rPr lang="ru-RU" sz="1400" b="1" dirty="0">
                <a:latin typeface="+mn-lt"/>
                <a:ea typeface="Times New Roman"/>
              </a:rPr>
              <a:t>10-100</a:t>
            </a:r>
            <a:r>
              <a:rPr lang="ru-RU" sz="1400" dirty="0">
                <a:latin typeface="+mn-lt"/>
                <a:ea typeface="Times New Roman"/>
              </a:rPr>
              <a:t> кт), крупные (</a:t>
            </a:r>
            <a:r>
              <a:rPr lang="ru-RU" sz="1400" b="1" dirty="0">
                <a:latin typeface="+mn-lt"/>
                <a:ea typeface="Times New Roman"/>
              </a:rPr>
              <a:t>0,1-1</a:t>
            </a:r>
            <a:r>
              <a:rPr lang="ru-RU" sz="1400" dirty="0">
                <a:latin typeface="+mn-lt"/>
                <a:ea typeface="Times New Roman"/>
              </a:rPr>
              <a:t> Мт) и сверхкрупные (мощностью свыше </a:t>
            </a:r>
            <a:r>
              <a:rPr lang="ru-RU" sz="1400" b="1" dirty="0">
                <a:latin typeface="+mn-lt"/>
                <a:ea typeface="Times New Roman"/>
              </a:rPr>
              <a:t>1</a:t>
            </a:r>
            <a:r>
              <a:rPr lang="ru-RU" sz="1400" dirty="0">
                <a:latin typeface="+mn-lt"/>
                <a:ea typeface="Times New Roman"/>
              </a:rPr>
              <a:t> Мт).</a:t>
            </a:r>
          </a:p>
          <a:p>
            <a:pPr indent="457200"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b="1" i="1" dirty="0">
                <a:solidFill>
                  <a:srgbClr val="C00000"/>
                </a:solidFill>
                <a:latin typeface="+mn-lt"/>
                <a:ea typeface="Times New Roman"/>
              </a:rPr>
              <a:t>ПОРАЖАЮЩИЕ ФАКТОРЫ ЯДЕРНОГО ВЗРЫВА </a:t>
            </a:r>
            <a:r>
              <a:rPr lang="ru-RU" sz="1400" b="1" dirty="0">
                <a:latin typeface="+mn-lt"/>
              </a:rPr>
              <a:t>- </a:t>
            </a:r>
            <a:r>
              <a:rPr lang="ru-RU" sz="1400" dirty="0">
                <a:latin typeface="+mn-lt"/>
                <a:ea typeface="Times New Roman"/>
              </a:rPr>
              <a:t>ударная волна, световое излучение, проникающая радиация, радиоактивное заражение (загрязнение), электромагнитный импульс.</a:t>
            </a:r>
          </a:p>
          <a:p>
            <a:pPr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dirty="0">
                <a:latin typeface="+mn-lt"/>
                <a:ea typeface="Times New Roman"/>
              </a:rPr>
              <a:t>	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Times New Roman"/>
              </a:rPr>
              <a:t>УДАРНАЯ ВОЛНА </a:t>
            </a:r>
            <a:r>
              <a:rPr lang="ru-RU" sz="1400" dirty="0">
                <a:latin typeface="+mn-lt"/>
                <a:ea typeface="Times New Roman"/>
              </a:rPr>
              <a:t>– один из основных поражающих факторов. Поражения людей вызываются как прямым действием воздушной ударной волны, так и косвенно (летящими обломками сооружений, падающими деревьями, осколками стекла, камнями, грунтом и т. п.).</a:t>
            </a:r>
          </a:p>
        </p:txBody>
      </p:sp>
      <p:pic>
        <p:nvPicPr>
          <p:cNvPr id="5" name="Рисунок 4" descr="ядерное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9552" y="188640"/>
            <a:ext cx="3168352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67</a:t>
            </a:fld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642297"/>
      </p:ext>
    </p:extLst>
  </p:cSld>
  <p:clrMapOvr>
    <a:masterClrMapping/>
  </p:clrMapOvr>
  <p:transition spd="slow" advTm="1893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16614"/>
            <a:ext cx="885698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itchFamily="18" charset="0"/>
              </a:rPr>
              <a:t>ПОД СВЕТОВЫМ ИЗЛУЧЕНИЕМ ядерного взрыва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itchFamily="18" charset="0"/>
              </a:rPr>
              <a:t>понимается</a:t>
            </a: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400" dirty="0">
                <a:latin typeface="+mn-lt"/>
                <a:cs typeface="Times New Roman" pitchFamily="18" charset="0"/>
              </a:rPr>
              <a:t>электромагнитное излучение оптического диапазона в видимой, ультрафиолетовой и инфракрасной областях спектра.</a:t>
            </a:r>
          </a:p>
          <a:p>
            <a:pPr indent="457200" algn="just"/>
            <a:r>
              <a:rPr lang="ru-RU" sz="1400" dirty="0">
                <a:latin typeface="+mn-lt"/>
                <a:cs typeface="Times New Roman" pitchFamily="18" charset="0"/>
              </a:rPr>
              <a:t>Поражение людей световым излучением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itchFamily="18" charset="0"/>
              </a:rPr>
              <a:t>выражается</a:t>
            </a:r>
            <a:r>
              <a:rPr lang="ru-RU" sz="1400" dirty="0">
                <a:latin typeface="+mn-lt"/>
                <a:cs typeface="Times New Roman" pitchFamily="18" charset="0"/>
              </a:rPr>
              <a:t> в появлении ожогов различных степеней открытых и защищенных участков кожи, а также в поражении глаз. Ожоги могут быть непосредственно от излучения или пламени, возникшего при возгорании различных материалов под действием светового излучения.</a:t>
            </a:r>
          </a:p>
          <a:p>
            <a:pPr indent="457200" algn="just"/>
            <a:r>
              <a:rPr lang="ru-RU" sz="1400" dirty="0">
                <a:latin typeface="+mn-lt"/>
                <a:cs typeface="Times New Roman" pitchFamily="18" charset="0"/>
              </a:rPr>
              <a:t>Световое излучение в первую очередь воздействует на открытие участки тела – кисти рук, лицо, шею, а также на глаза.</a:t>
            </a:r>
          </a:p>
          <a:p>
            <a:pPr indent="457200" algn="just"/>
            <a:r>
              <a:rPr lang="ru-RU" sz="1400" dirty="0">
                <a:latin typeface="+mn-lt"/>
                <a:cs typeface="Times New Roman" pitchFamily="18" charset="0"/>
              </a:rPr>
              <a:t>Защита от светового излучения более проста, чем от других поражающих факторов ядерного взрыва, поскольку любая непрозрачная преграда, </a:t>
            </a:r>
            <a:r>
              <a:rPr lang="ru-RU" sz="1400" b="1" i="1" dirty="0">
                <a:latin typeface="+mn-lt"/>
                <a:cs typeface="Times New Roman" pitchFamily="18" charset="0"/>
              </a:rPr>
              <a:t>любой объект, создающий тень, может  служить защитой от светового излучения.</a:t>
            </a:r>
            <a:endParaRPr lang="ru-RU" sz="1400" dirty="0">
              <a:latin typeface="+mn-lt"/>
              <a:cs typeface="Times New Roman" pitchFamily="18" charset="0"/>
            </a:endParaRPr>
          </a:p>
          <a:p>
            <a:pPr indent="457200" algn="just"/>
            <a:r>
              <a:rPr lang="ru-RU" sz="1400" dirty="0">
                <a:latin typeface="+mn-lt"/>
                <a:cs typeface="Times New Roman" pitchFamily="18" charset="0"/>
              </a:rPr>
              <a:t>Фортификационные сооружения с перекрытиями, а также техника полностью защищают от ожогов световым излучением.</a:t>
            </a:r>
          </a:p>
          <a:p>
            <a:pPr indent="457200" algn="just">
              <a:spcAft>
                <a:spcPts val="0"/>
              </a:spcAft>
              <a:tabLst>
                <a:tab pos="357188" algn="l"/>
              </a:tabLst>
            </a:pPr>
            <a:endParaRPr lang="ru-RU" sz="800" b="1" i="1" dirty="0">
              <a:solidFill>
                <a:schemeClr val="accent3">
                  <a:lumMod val="75000"/>
                </a:schemeClr>
              </a:solidFill>
              <a:latin typeface="+mn-lt"/>
              <a:ea typeface="Times New Roman"/>
            </a:endParaRPr>
          </a:p>
          <a:p>
            <a:pPr indent="457200"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b="1" i="1" dirty="0">
                <a:solidFill>
                  <a:schemeClr val="accent3">
                    <a:lumMod val="75000"/>
                  </a:schemeClr>
                </a:solidFill>
                <a:latin typeface="+mn-lt"/>
                <a:ea typeface="Times New Roman"/>
              </a:rPr>
              <a:t>ХИМИЧЕСКОЕ ОРУЖИЕ.</a:t>
            </a:r>
            <a:r>
              <a:rPr lang="ru-RU" sz="1400" dirty="0">
                <a:latin typeface="+mn-lt"/>
                <a:ea typeface="Times New Roman"/>
              </a:rPr>
              <a:t>  </a:t>
            </a:r>
          </a:p>
          <a:p>
            <a:pPr indent="457200"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dirty="0">
                <a:latin typeface="+mn-lt"/>
                <a:ea typeface="Times New Roman"/>
              </a:rPr>
              <a:t>В настоящее время химическим оружием обладают </a:t>
            </a:r>
            <a:r>
              <a:rPr lang="ru-RU" sz="1400" b="1" dirty="0">
                <a:latin typeface="+mn-lt"/>
                <a:ea typeface="Times New Roman"/>
              </a:rPr>
              <a:t>30</a:t>
            </a:r>
            <a:r>
              <a:rPr lang="ru-RU" sz="1400" dirty="0">
                <a:latin typeface="+mn-lt"/>
                <a:ea typeface="Times New Roman"/>
              </a:rPr>
              <a:t> стран. Его действие основано на токсических свойствах химических веществ. </a:t>
            </a:r>
          </a:p>
          <a:p>
            <a:pPr indent="457200"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Главные компоненты химического оружия </a:t>
            </a:r>
            <a:r>
              <a:rPr lang="ru-RU" sz="1400" dirty="0">
                <a:latin typeface="+mn-lt"/>
                <a:ea typeface="Times New Roman"/>
              </a:rPr>
              <a:t>– боевые отравляющие вещества (ОВ) или гербициды и средства их применения, включая носители, приборы и устройства управления, используемые для доставки химических боеприпасов к целям. Может быть использовано противником для поражения войск и населения, заражения местности (акватории), техники и материальных средств. </a:t>
            </a:r>
          </a:p>
          <a:p>
            <a:pPr indent="457200"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dirty="0">
                <a:latin typeface="+mn-lt"/>
                <a:ea typeface="Times New Roman"/>
              </a:rPr>
              <a:t>Обладает большим диапазоном воздействия как по характеру и степени поражения, так и по длительности его действия.</a:t>
            </a:r>
          </a:p>
          <a:p>
            <a:pPr indent="457200"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Основные пути проникновения ОВ </a:t>
            </a:r>
            <a:r>
              <a:rPr lang="ru-RU" sz="1400" dirty="0">
                <a:latin typeface="+mn-lt"/>
                <a:ea typeface="Times New Roman"/>
              </a:rPr>
              <a:t>– через дыхательный аппарат (ингаляция), кожные покровы, желудочно-кишечный тракт и кровяной поток при ранениях заражёнными осколками и специальными поражающими элементами химических боеприпасов. </a:t>
            </a:r>
          </a:p>
          <a:p>
            <a:pPr indent="457200"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Критерии боевой эффективности ОВ: </a:t>
            </a:r>
            <a:r>
              <a:rPr lang="ru-RU" sz="1400" dirty="0">
                <a:latin typeface="+mn-lt"/>
                <a:ea typeface="Times New Roman"/>
              </a:rPr>
              <a:t>токсичность, быстродействие (время с момента контакта с ОВ до проявления эффекта), стойкость.</a:t>
            </a:r>
            <a:endParaRPr lang="ru-RU" sz="1400" dirty="0">
              <a:effectLst/>
              <a:latin typeface="+mn-lt"/>
              <a:ea typeface="Times New Roman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301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64704"/>
            <a:ext cx="8712968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57188" algn="l"/>
              </a:tabLst>
            </a:pPr>
            <a:r>
              <a:rPr lang="ru-RU" sz="1400" dirty="0">
                <a:latin typeface="Times New Roman"/>
                <a:ea typeface="Times New Roman"/>
              </a:rPr>
              <a:t>	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Times New Roman"/>
              </a:rPr>
              <a:t>ПО ХАРАКТЕРУ ВОЗДЕЙСТВИЯ НА ЖИВЫЕ ОРГАНИЗМЫ ОВ ПОДРАЗДЕЛЯЮТСЯ НА СЛЕДУЮЩИЕ ГРУППЫ:</a:t>
            </a:r>
          </a:p>
          <a:p>
            <a:pPr algn="ctr">
              <a:spcAft>
                <a:spcPts val="0"/>
              </a:spcAft>
              <a:tabLst>
                <a:tab pos="357188" algn="l"/>
              </a:tabLst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+mn-lt"/>
              <a:ea typeface="Times New Roman"/>
            </a:endParaRPr>
          </a:p>
          <a:p>
            <a:pPr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dirty="0">
                <a:latin typeface="+mn-lt"/>
                <a:ea typeface="Times New Roman"/>
              </a:rPr>
              <a:t>1.	</a:t>
            </a: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</a:rPr>
              <a:t>ОТРАВЛЯЮЩИЕ ВЕЩЕСТВА НЕРВНО-ПАРАЛИТИЧЕСКОГО ДЕЙСТВИЯ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</a:rPr>
              <a:t> </a:t>
            </a:r>
            <a:r>
              <a:rPr lang="ru-RU" sz="1400" dirty="0">
                <a:latin typeface="+mn-lt"/>
                <a:ea typeface="Times New Roman"/>
              </a:rPr>
              <a:t>– группа летальных ОВ, представляющая собой высокотоксичные фосфорсодержащие ОВ (зарин, зоман, УХ).</a:t>
            </a:r>
          </a:p>
          <a:p>
            <a:pPr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dirty="0">
                <a:latin typeface="+mn-lt"/>
                <a:ea typeface="Times New Roman"/>
              </a:rPr>
              <a:t>2.	</a:t>
            </a:r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  <a:latin typeface="+mn-lt"/>
                <a:ea typeface="Times New Roman"/>
              </a:rPr>
              <a:t>ОТРАВЛЯЮЩИЕ ВЕЩЕСТВА ОБЩЕЯДОВИТОГО ДЕЙСТВИЯ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+mn-lt"/>
                <a:ea typeface="Times New Roman"/>
              </a:rPr>
              <a:t> </a:t>
            </a:r>
            <a:r>
              <a:rPr lang="ru-RU" sz="1400" dirty="0">
                <a:latin typeface="+mn-lt"/>
                <a:ea typeface="Times New Roman"/>
              </a:rPr>
              <a:t>– группа быстродействующих летучих ОВ (синильная кислота, хлорциан, окись углерода, мышьяковистый и фосфористый водород), поражающих кровь и нервную систему. Наиболее токсичные – синильная кислота и хлорциан.</a:t>
            </a:r>
          </a:p>
          <a:p>
            <a:pPr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dirty="0">
                <a:latin typeface="+mn-lt"/>
                <a:ea typeface="Times New Roman"/>
              </a:rPr>
              <a:t>	</a:t>
            </a: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При тяжёлом отравлении ОВ </a:t>
            </a:r>
            <a:r>
              <a:rPr lang="ru-RU" sz="1400" b="1" i="1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общеядовитого</a:t>
            </a: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 действия наблюдается </a:t>
            </a:r>
            <a:r>
              <a:rPr lang="ru-RU" sz="1400" i="1" dirty="0">
                <a:latin typeface="+mn-lt"/>
                <a:ea typeface="Times New Roman"/>
              </a:rPr>
              <a:t>металлический привкус во рту, стеснение в груди, чувство сильного страха, тяжёлая одышка, судороги, паралич дыхательного центра;</a:t>
            </a:r>
          </a:p>
          <a:p>
            <a:pPr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dirty="0">
                <a:latin typeface="+mn-lt"/>
                <a:ea typeface="Times New Roman"/>
              </a:rPr>
              <a:t>3.	</a:t>
            </a:r>
            <a:r>
              <a:rPr lang="ru-RU" sz="1400" b="1" i="1" dirty="0">
                <a:solidFill>
                  <a:schemeClr val="accent4">
                    <a:lumMod val="75000"/>
                  </a:schemeClr>
                </a:solidFill>
                <a:latin typeface="+mn-lt"/>
                <a:ea typeface="Times New Roman"/>
              </a:rPr>
              <a:t>ОТРАВЛЯЮЩИЕ ВЕЩЕСТВА УДУШАЮЩЕГО ДЕЙСТВИЯ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+mn-lt"/>
                <a:ea typeface="Times New Roman"/>
              </a:rPr>
              <a:t> </a:t>
            </a:r>
            <a:r>
              <a:rPr lang="ru-RU" sz="1400" dirty="0">
                <a:latin typeface="+mn-lt"/>
                <a:ea typeface="Times New Roman"/>
              </a:rPr>
              <a:t>поражают, при вдыхании, верхние дыхательные пути и лёгочные ткани. Основные представители: фосген и дифосген.</a:t>
            </a:r>
          </a:p>
          <a:p>
            <a:pPr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dirty="0">
                <a:latin typeface="+mn-lt"/>
                <a:ea typeface="Times New Roman"/>
              </a:rPr>
              <a:t>	</a:t>
            </a:r>
            <a:r>
              <a:rPr lang="ru-RU" sz="1400" i="1" dirty="0">
                <a:latin typeface="+mn-lt"/>
                <a:ea typeface="Times New Roman"/>
              </a:rPr>
              <a:t>При отравлении фосгеном чувствуется запах прелого сена и неприятный сладковатый привкус во рту, ощущается жжение в горле, кашель, стеснение в груди. По выходе из заражённой атмосферы эти признаки пропадают. Через </a:t>
            </a:r>
            <a:r>
              <a:rPr lang="ru-RU" sz="1400" b="1" i="1" dirty="0">
                <a:latin typeface="+mn-lt"/>
                <a:ea typeface="Times New Roman"/>
              </a:rPr>
              <a:t>4 – 6 </a:t>
            </a:r>
            <a:r>
              <a:rPr lang="ru-RU" sz="1400" i="1" dirty="0">
                <a:latin typeface="+mn-lt"/>
                <a:ea typeface="Times New Roman"/>
              </a:rPr>
              <a:t>ч состояние поражённого резко ухудшается. Появляется кашель с обильным выделением пенистой жидкости, дыхание становится затруднительным;</a:t>
            </a:r>
          </a:p>
          <a:p>
            <a:pPr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dirty="0">
                <a:latin typeface="+mn-lt"/>
                <a:ea typeface="Times New Roman"/>
              </a:rPr>
              <a:t>4.	</a:t>
            </a: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ОТРАВЛЯЮЩИЕ ВЕЩЕСТВА КОЖНО-НАРЫВНОГО ДЕЙСТВИЯ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 </a:t>
            </a:r>
            <a:r>
              <a:rPr lang="ru-RU" sz="1400" dirty="0">
                <a:latin typeface="+mn-lt"/>
                <a:ea typeface="Times New Roman"/>
              </a:rPr>
              <a:t>– иприт и азотистый иприт.</a:t>
            </a:r>
          </a:p>
          <a:p>
            <a:pPr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dirty="0">
                <a:latin typeface="+mn-lt"/>
                <a:ea typeface="Times New Roman"/>
              </a:rPr>
              <a:t>	Иприт легко проникает через кожу и слизистые оболочки; попадая в кровь и лимфу, разносится по всему организму, вызывая общее отравление человека или животного. </a:t>
            </a:r>
          </a:p>
          <a:p>
            <a:pPr indent="457200"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i="1" dirty="0">
                <a:latin typeface="+mn-lt"/>
                <a:ea typeface="Times New Roman"/>
              </a:rPr>
              <a:t>При попадании капель иприта на кожные покровы признаки поражения обнаруживаются через </a:t>
            </a:r>
            <a:r>
              <a:rPr lang="ru-RU" sz="1400" b="1" i="1" dirty="0">
                <a:latin typeface="+mn-lt"/>
                <a:ea typeface="Times New Roman"/>
              </a:rPr>
              <a:t>4-8</a:t>
            </a:r>
            <a:r>
              <a:rPr lang="ru-RU" sz="1400" i="1" dirty="0">
                <a:latin typeface="+mn-lt"/>
                <a:ea typeface="Times New Roman"/>
              </a:rPr>
              <a:t> ч. В лёгких случаях появляется покраснение кожи с последующим развитием отёка и ощущением зуда. При более тяжёлых поражениях кожи образуются пузыри, которые через </a:t>
            </a:r>
            <a:r>
              <a:rPr lang="ru-RU" sz="1400" b="1" i="1" dirty="0">
                <a:latin typeface="+mn-lt"/>
                <a:ea typeface="Times New Roman"/>
              </a:rPr>
              <a:t>2-3</a:t>
            </a:r>
            <a:r>
              <a:rPr lang="ru-RU" sz="1400" i="1" dirty="0">
                <a:latin typeface="+mn-lt"/>
                <a:ea typeface="Times New Roman"/>
              </a:rPr>
              <a:t> дня лопаются и образуют язвы. При отсутствии инфекции поражённый участок заживает через </a:t>
            </a:r>
            <a:r>
              <a:rPr lang="ru-RU" sz="1400" b="1" i="1" dirty="0">
                <a:latin typeface="+mn-lt"/>
                <a:ea typeface="Times New Roman"/>
              </a:rPr>
              <a:t>10 – 20 </a:t>
            </a:r>
            <a:r>
              <a:rPr lang="ru-RU" sz="1400" i="1" dirty="0">
                <a:latin typeface="+mn-lt"/>
                <a:ea typeface="Times New Roman"/>
              </a:rPr>
              <a:t>суток.</a:t>
            </a:r>
          </a:p>
          <a:p>
            <a:pPr algn="just">
              <a:spcAft>
                <a:spcPts val="0"/>
              </a:spcAft>
              <a:tabLst>
                <a:tab pos="357188" algn="l"/>
              </a:tabLst>
            </a:pPr>
            <a:r>
              <a:rPr lang="ru-RU" sz="1300" dirty="0">
                <a:latin typeface="Times New Roman"/>
                <a:ea typeface="Times New Roman"/>
              </a:rPr>
              <a:t>	</a:t>
            </a:r>
            <a:endParaRPr lang="ru-RU" sz="13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499931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4"/>
          <p:cNvGrpSpPr/>
          <p:nvPr/>
        </p:nvGrpSpPr>
        <p:grpSpPr>
          <a:xfrm>
            <a:off x="1857356" y="214290"/>
            <a:ext cx="3714776" cy="785818"/>
            <a:chOff x="1857356" y="214290"/>
            <a:chExt cx="3714776" cy="785818"/>
          </a:xfrm>
        </p:grpSpPr>
        <p:sp>
          <p:nvSpPr>
            <p:cNvPr id="7" name="Выгнутая вверх стрелка 6"/>
            <p:cNvSpPr/>
            <p:nvPr/>
          </p:nvSpPr>
          <p:spPr>
            <a:xfrm flipH="1">
              <a:off x="1857356" y="214290"/>
              <a:ext cx="3714776" cy="785818"/>
            </a:xfrm>
            <a:prstGeom prst="curvedDown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2166932" y="571480"/>
              <a:ext cx="30956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/>
                <a:t> 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о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п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р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е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д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е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л я е т</a:t>
              </a:r>
            </a:p>
          </p:txBody>
        </p:sp>
      </p:grpSp>
      <p:sp>
        <p:nvSpPr>
          <p:cNvPr id="27" name="Скругленный прямоугольник 26"/>
          <p:cNvSpPr/>
          <p:nvPr/>
        </p:nvSpPr>
        <p:spPr>
          <a:xfrm>
            <a:off x="750067" y="1285860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20000">
                <a:srgbClr val="FFFF66"/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8100">
            <a:solidFill>
              <a:srgbClr val="074277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Основные понятия</a:t>
            </a:r>
          </a:p>
        </p:txBody>
      </p:sp>
      <p:sp>
        <p:nvSpPr>
          <p:cNvPr id="31" name="Блок-схема: документ 30"/>
          <p:cNvSpPr/>
          <p:nvPr/>
        </p:nvSpPr>
        <p:spPr>
          <a:xfrm>
            <a:off x="5000628" y="1214422"/>
            <a:ext cx="3714776" cy="2357454"/>
          </a:xfrm>
          <a:prstGeom prst="flowChartDocument">
            <a:avLst/>
          </a:prstGeom>
          <a:solidFill>
            <a:srgbClr val="00DFDA"/>
          </a:solidFill>
          <a:ln>
            <a:solidFill>
              <a:srgbClr val="990033"/>
            </a:solidFill>
          </a:ln>
          <a:effectLst>
            <a:outerShdw blurRad="177800" dist="152400" dir="18900000" algn="bl" rotWithShape="0">
              <a:schemeClr val="accent2">
                <a:lumMod val="75000"/>
                <a:alpha val="56000"/>
              </a:scheme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endParaRPr lang="ru-RU" sz="2000" b="1" dirty="0">
              <a:ln>
                <a:solidFill>
                  <a:srgbClr val="6600CC"/>
                </a:solidFill>
              </a:ln>
              <a:solidFill>
                <a:srgbClr val="C00000"/>
              </a:solidFill>
              <a:latin typeface="Arial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endParaRPr lang="ru-RU" sz="2000" b="1" dirty="0">
              <a:ln>
                <a:solidFill>
                  <a:srgbClr val="6600CC"/>
                </a:solidFill>
              </a:ln>
              <a:solidFill>
                <a:srgbClr val="C00000"/>
              </a:solidFill>
              <a:latin typeface="Arial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ln>
                  <a:solidFill>
                    <a:srgbClr val="6600CC"/>
                  </a:solidFill>
                </a:ln>
                <a:solidFill>
                  <a:srgbClr val="C00000"/>
                </a:solidFill>
                <a:latin typeface="Arial" charset="0"/>
              </a:rPr>
              <a:t>Федеральный  закон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ln>
                  <a:solidFill>
                    <a:srgbClr val="6600CC"/>
                  </a:solidFill>
                </a:ln>
                <a:solidFill>
                  <a:srgbClr val="C00000"/>
                </a:solidFill>
                <a:latin typeface="Arial" charset="0"/>
              </a:rPr>
              <a:t>«О гражданской обороне»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ln>
                  <a:solidFill>
                    <a:srgbClr val="660066"/>
                  </a:solidFill>
                </a:ln>
                <a:solidFill>
                  <a:srgbClr val="FFFF2F"/>
                </a:solidFill>
                <a:latin typeface="Arial" charset="0"/>
              </a:rPr>
              <a:t>от  12.02.1998г. № 28-ФЗ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Arial" charset="0"/>
              </a:rPr>
              <a:t>    с изменениями и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Arial" charset="0"/>
              </a:rPr>
              <a:t>    дополнениями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endParaRPr lang="ru-RU" sz="2000" b="1" dirty="0">
              <a:ln>
                <a:solidFill>
                  <a:srgbClr val="C00000"/>
                </a:solidFill>
              </a:ln>
              <a:latin typeface="Arial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3214678" y="5000636"/>
            <a:ext cx="2571768" cy="769441"/>
          </a:xfrm>
          <a:prstGeom prst="rect">
            <a:avLst/>
          </a:prstGeom>
          <a:solidFill>
            <a:srgbClr val="E3D5FF"/>
          </a:solidFill>
          <a:ln w="38100">
            <a:solidFill>
              <a:srgbClr val="DE00DE"/>
            </a:solidFill>
            <a:prstDash val="dash"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latin typeface="Arial" charset="0"/>
              </a:rPr>
              <a:t>осуществляемые в области ГО</a:t>
            </a:r>
          </a:p>
        </p:txBody>
      </p:sp>
      <p:sp>
        <p:nvSpPr>
          <p:cNvPr id="36" name="Крест 35"/>
          <p:cNvSpPr/>
          <p:nvPr/>
        </p:nvSpPr>
        <p:spPr>
          <a:xfrm>
            <a:off x="578248" y="2285992"/>
            <a:ext cx="3708000" cy="648000"/>
          </a:xfrm>
          <a:prstGeom prst="plus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 contourW="63500" prstMaterial="dkEdge">
            <a:bevelT/>
            <a:contourClr>
              <a:srgbClr val="CC00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dirty="0">
                <a:solidFill>
                  <a:schemeClr val="bg1"/>
                </a:solidFill>
                <a:latin typeface="Arial" charset="0"/>
              </a:rPr>
              <a:t>Мероприятия по ГО -</a:t>
            </a:r>
          </a:p>
        </p:txBody>
      </p:sp>
      <p:sp>
        <p:nvSpPr>
          <p:cNvPr id="40" name="Блок-схема: память с посл. доступом 39"/>
          <p:cNvSpPr/>
          <p:nvPr/>
        </p:nvSpPr>
        <p:spPr>
          <a:xfrm>
            <a:off x="785786" y="3286124"/>
            <a:ext cx="3643338" cy="1285884"/>
          </a:xfrm>
          <a:prstGeom prst="flowChartMagneticTape">
            <a:avLst/>
          </a:prstGeom>
          <a:blipFill>
            <a:blip r:embed="rId5"/>
            <a:tile tx="0" ty="0" sx="100000" sy="100000" flip="none" algn="tl"/>
          </a:blipFill>
          <a:ln>
            <a:solidFill>
              <a:srgbClr val="DE00D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latin typeface="Arial" charset="0"/>
              </a:rPr>
              <a:t>организационные и специальные действия,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357158" y="3714752"/>
            <a:ext cx="8001056" cy="2952770"/>
            <a:chOff x="357158" y="3714752"/>
            <a:chExt cx="8001056" cy="2952770"/>
          </a:xfrm>
        </p:grpSpPr>
        <p:pic>
          <p:nvPicPr>
            <p:cNvPr id="41" name="Рисунок 40" descr="IMG_2798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7158" y="4714884"/>
              <a:ext cx="2571768" cy="1928826"/>
            </a:xfrm>
            <a:prstGeom prst="rect">
              <a:avLst/>
            </a:prstGeom>
          </p:spPr>
        </p:pic>
        <p:pic>
          <p:nvPicPr>
            <p:cNvPr id="42" name="Рисунок 41" descr="IMG_2825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43636" y="3714752"/>
              <a:ext cx="2214578" cy="2952770"/>
            </a:xfrm>
            <a:prstGeom prst="rect">
              <a:avLst/>
            </a:prstGeom>
          </p:spPr>
        </p:pic>
      </p:grp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39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1"/>
                            </p:stCondLst>
                            <p:childTnLst>
                              <p:par>
                                <p:cTn id="16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1" animBg="1"/>
      <p:bldP spid="36" grpId="0" animBg="1"/>
      <p:bldP spid="4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8640960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357188" algn="l"/>
              </a:tabLst>
            </a:pPr>
            <a:r>
              <a:rPr lang="ru-RU" sz="1400" b="1" i="1" dirty="0">
                <a:latin typeface="Times New Roman"/>
                <a:ea typeface="Times New Roman"/>
              </a:rPr>
              <a:t>	</a:t>
            </a:r>
            <a:r>
              <a:rPr lang="ru-RU" b="1" i="1" dirty="0">
                <a:solidFill>
                  <a:srgbClr val="0070C0"/>
                </a:solidFill>
                <a:latin typeface="+mn-lt"/>
                <a:ea typeface="Times New Roman"/>
              </a:rPr>
              <a:t>БАКТЕРИОЛОГИЧЕСКОЕ (БИОЛОГИЧЕСКОЕ) ОРУЖИЕ</a:t>
            </a:r>
            <a:r>
              <a:rPr lang="ru-RU" dirty="0">
                <a:solidFill>
                  <a:srgbClr val="0070C0"/>
                </a:solidFill>
                <a:latin typeface="+mn-lt"/>
                <a:ea typeface="Times New Roman"/>
              </a:rPr>
              <a:t> – это патогенные микроорганизмы или их споры, вирусы, бактериальные токсины, заражённые животные, а также средства их доставки (ракеты, управляемые снаряды, автоматические аэростаты, авиация), предназначенные для массового поражения живой силы противника, сельскохозяйственных животных, посевов сельскохозяйственных культур, а также порчи некоторых видов военных материалов и снаряжения.</a:t>
            </a:r>
          </a:p>
          <a:p>
            <a:pPr algn="just">
              <a:spcAft>
                <a:spcPts val="0"/>
              </a:spcAft>
              <a:tabLst>
                <a:tab pos="357188" algn="l"/>
              </a:tabLst>
            </a:pPr>
            <a:r>
              <a:rPr lang="ru-RU" dirty="0">
                <a:latin typeface="+mn-lt"/>
                <a:ea typeface="Times New Roman"/>
              </a:rPr>
              <a:t>	</a:t>
            </a:r>
            <a:r>
              <a:rPr lang="ru-RU" dirty="0">
                <a:solidFill>
                  <a:srgbClr val="A50021"/>
                </a:solidFill>
                <a:latin typeface="+mn-lt"/>
                <a:ea typeface="Times New Roman"/>
              </a:rPr>
              <a:t>Его действие основано на использовании болезнетворных свойств боевых бактериальных средств (БС)</a:t>
            </a:r>
          </a:p>
          <a:p>
            <a:pPr indent="360000" algn="just">
              <a:spcAft>
                <a:spcPts val="0"/>
              </a:spcAft>
              <a:tabLst>
                <a:tab pos="357188" algn="l"/>
              </a:tabLst>
            </a:pPr>
            <a:r>
              <a:rPr lang="ru-RU" dirty="0">
                <a:latin typeface="+mn-lt"/>
                <a:ea typeface="Times New Roman"/>
              </a:rPr>
              <a:t>Для поражения людей и животных противник может использовать возбудителей различных инфекционных заболеваний. Среди них наиболее грозными являются возбудители, вызывающие особо опасные заболевания – чуму, натуральную оспу, холеру, сибирскую язву. Могут применяться также возбудители туляремии, ботулизма и др.</a:t>
            </a:r>
          </a:p>
          <a:p>
            <a:pPr algn="just">
              <a:spcAft>
                <a:spcPts val="0"/>
              </a:spcAft>
              <a:tabLst>
                <a:tab pos="357188" algn="l"/>
              </a:tabLst>
            </a:pPr>
            <a:r>
              <a:rPr lang="ru-RU" dirty="0">
                <a:latin typeface="+mn-lt"/>
                <a:ea typeface="Times New Roman"/>
              </a:rPr>
              <a:t>	Для перевода рецептуры БС в боевое состояние используют как боеприпасы взрывного действия (боевые части ракет, бомбы, снаряды, мины, фугасы), так и выливные (распылительные) приборы. Также могут использоваться боеприпасы с механическим вскрытием (энтомологические бомбы, представляющие собой контейнеры с заражёнными переносчиками).</a:t>
            </a:r>
          </a:p>
          <a:p>
            <a:pPr algn="just">
              <a:spcAft>
                <a:spcPts val="0"/>
              </a:spcAft>
              <a:tabLst>
                <a:tab pos="357188" algn="l"/>
              </a:tabLst>
            </a:pPr>
            <a:r>
              <a:rPr lang="ru-RU" dirty="0">
                <a:latin typeface="+mn-lt"/>
                <a:ea typeface="Times New Roman"/>
              </a:rPr>
              <a:t>	</a:t>
            </a:r>
            <a:r>
              <a:rPr lang="ru-RU" dirty="0">
                <a:solidFill>
                  <a:srgbClr val="00B050"/>
                </a:solidFill>
                <a:latin typeface="+mn-lt"/>
                <a:ea typeface="Times New Roman"/>
              </a:rPr>
              <a:t>Не исключаются диверсионные методы заражения бактериальными рецептурами помещений, продовольствия, фуража, источников водоснабжения.</a:t>
            </a:r>
          </a:p>
          <a:p>
            <a:pPr indent="360000" algn="just">
              <a:spcAft>
                <a:spcPts val="0"/>
              </a:spcAft>
              <a:tabLst>
                <a:tab pos="357188" algn="l"/>
              </a:tabLst>
            </a:pPr>
            <a:r>
              <a:rPr lang="ru-RU" i="1" dirty="0">
                <a:solidFill>
                  <a:srgbClr val="00B050"/>
                </a:solidFill>
                <a:latin typeface="+mn-lt"/>
                <a:ea typeface="Times New Roman"/>
              </a:rPr>
              <a:t>Первый конкретный исторический факт применения бактериологического оружия в войне – 1763 г., когда было использовано преднамеренное распространение оспы среди индейских племён. Американские колонизаторы переслали в их лагерь одеяла, заражённые возбудителем оспы. Среди индейцев вспыхнула эпидемия оспы.</a:t>
            </a:r>
          </a:p>
          <a:p>
            <a:pPr indent="360000" algn="just">
              <a:spcAft>
                <a:spcPts val="0"/>
              </a:spcAft>
              <a:tabLst>
                <a:tab pos="357188" algn="l"/>
              </a:tabLst>
            </a:pPr>
            <a:r>
              <a:rPr lang="ru-RU" sz="1300" dirty="0">
                <a:latin typeface="Times New Roman"/>
                <a:ea typeface="Times New Roman"/>
              </a:rPr>
              <a:t>	</a:t>
            </a:r>
            <a:endParaRPr lang="ru-RU" sz="13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40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/>
              <a:t>Статья 20.6. Невыполнение требований норм и правил по предупреждению и ликвидации чрезвычайных ситуаций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060848"/>
            <a:ext cx="8640960" cy="4680520"/>
          </a:xfrm>
          <a:ln>
            <a:noFill/>
          </a:ln>
        </p:spPr>
        <p:txBody>
          <a:bodyPr>
            <a:normAutofit/>
          </a:bodyPr>
          <a:lstStyle/>
          <a:p>
            <a:pPr marL="261938" indent="0">
              <a:buNone/>
            </a:pPr>
            <a:endParaRPr lang="ru-RU" sz="800" dirty="0"/>
          </a:p>
          <a:p>
            <a:pPr marL="261938" indent="0">
              <a:buNone/>
            </a:pPr>
            <a:r>
              <a:rPr lang="ru-RU" sz="1600" dirty="0"/>
              <a:t>1. Невыполнение предусмотренных законодательством обязанностей по защите населения и территорий от чрезвычайных ситуаций природного или техногенного характера, а равно невыполнение требований норм и правил по предупреждению аварий и катастроф на объектах производственного или социального назначения -</a:t>
            </a:r>
          </a:p>
          <a:p>
            <a:pPr marL="261938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/>
              <a:t>влечет наложение административного штрафа на должностных лиц в размере </a:t>
            </a:r>
            <a:r>
              <a:rPr lang="ru-RU" sz="1600" b="1" dirty="0"/>
              <a:t>от 10 тысяч до 20 тысяч рублей; на юридических лиц - от 100 тысяч до 200 тысяч рублей.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800" dirty="0"/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/>
              <a:t>2. Непринятие мер по обеспечению готовности </a:t>
            </a:r>
            <a:r>
              <a:rPr lang="ru-RU" sz="1600" dirty="0">
                <a:solidFill>
                  <a:srgbClr val="FF0000"/>
                </a:solidFill>
                <a:hlinkClick r:id="rId2"/>
              </a:rPr>
              <a:t>сил и средств</a:t>
            </a:r>
            <a:r>
              <a:rPr lang="ru-RU" sz="1600" dirty="0"/>
              <a:t>, предназначенных для ликвидации чрезвычайных ситуаций, а равно несвоевременное направление в зону чрезвычайной ситуации сил и средств, предусмотренных утвержденным в установленном порядке планом ликвидации чрезвычайных ситуаций, -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/>
              <a:t>влечет наложение административного штрафа на должностных лиц в размере </a:t>
            </a:r>
            <a:r>
              <a:rPr lang="ru-RU" sz="1600" b="1" dirty="0"/>
              <a:t>от 10 тысяч до 20 тысяч рублей.</a:t>
            </a:r>
            <a:endParaRPr lang="ru-RU" sz="1600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694437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ОТВЕТСТВЕННОСТЬ ЗА НАРУШЕНИЕ ТРЕБОВАНИЙ НОРМАТИВНЫХ ПРАВОВЫХ АКТОВ В ОБЛАСТИ ГРАЖДАНСКОЙ ОБОРОНЫ И ЗАЩИТЫ ОТ ЧРЕЗВЫЧАЙНЫХ СИТУАЦИЙ </a:t>
            </a:r>
            <a:endParaRPr lang="ru-RU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530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0112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/>
              <a:t>Статья 20.7. Невыполнение требований и мероприятий в области гражданской обороны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1935480"/>
            <a:ext cx="8507288" cy="473388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/>
              <a:t>1. Невыполнение установленных федеральными законами и иными нормативными правовыми актами Российской Федерации специальных условий (правил) эксплуатации технических систем управления гражданской обороны и объектов гражданской обороны, использования и содержания систем оповещения, средств индивидуальной защиты, другой специальной техники и имущества гражданской обороны - влечет наложение административного штрафа на должностных лиц в размере от </a:t>
            </a:r>
            <a:r>
              <a:rPr lang="ru-RU" sz="1600" b="1" dirty="0"/>
              <a:t>5</a:t>
            </a:r>
            <a:r>
              <a:rPr lang="ru-RU" sz="1600" dirty="0"/>
              <a:t> тысяч до </a:t>
            </a:r>
            <a:r>
              <a:rPr lang="ru-RU" sz="1600" b="1" dirty="0"/>
              <a:t>10</a:t>
            </a:r>
            <a:r>
              <a:rPr lang="ru-RU" sz="1600" dirty="0"/>
              <a:t> тысяч рублей; на юридических лиц - от </a:t>
            </a:r>
            <a:r>
              <a:rPr lang="ru-RU" sz="1600" b="1" dirty="0"/>
              <a:t>50</a:t>
            </a:r>
            <a:r>
              <a:rPr lang="ru-RU" sz="1600" dirty="0"/>
              <a:t> тысяч до ста </a:t>
            </a:r>
            <a:r>
              <a:rPr lang="ru-RU" sz="1600" b="1" dirty="0"/>
              <a:t>100</a:t>
            </a:r>
            <a:r>
              <a:rPr lang="ru-RU" sz="1600" dirty="0"/>
              <a:t> рублей.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/>
              <a:t>2. Невыполнение мероприятий по подготовке к защите и по защите населения, материальных и культурных ценностей на территории Российской Федерации от опасностей, возникающих при ведении военных действий или вследствие этих действий, - влечет наложение административного штрафа на должностных лиц в размере от </a:t>
            </a:r>
            <a:r>
              <a:rPr lang="ru-RU" sz="1600" b="1" dirty="0"/>
              <a:t>10 </a:t>
            </a:r>
            <a:r>
              <a:rPr lang="ru-RU" sz="1600" dirty="0"/>
              <a:t>тысяч до </a:t>
            </a:r>
            <a:r>
              <a:rPr lang="ru-RU" sz="1600" b="1" dirty="0"/>
              <a:t>20 </a:t>
            </a:r>
            <a:r>
              <a:rPr lang="ru-RU" sz="1600" dirty="0"/>
              <a:t>тысяч рублей; на юридических лиц - от </a:t>
            </a:r>
            <a:r>
              <a:rPr lang="ru-RU" sz="1600" b="1" dirty="0"/>
              <a:t>100</a:t>
            </a:r>
            <a:r>
              <a:rPr lang="ru-RU" sz="1600" dirty="0"/>
              <a:t> тысяч до </a:t>
            </a:r>
            <a:r>
              <a:rPr lang="ru-RU" sz="1600" b="1" dirty="0"/>
              <a:t>200</a:t>
            </a:r>
            <a:r>
              <a:rPr lang="ru-RU" sz="1600" dirty="0"/>
              <a:t> тысяч рублей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3832" y="1628800"/>
            <a:ext cx="859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 </a:t>
            </a:r>
            <a:endParaRPr lang="ru-RU" sz="1800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986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51520" y="2982431"/>
            <a:ext cx="655272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</a:pPr>
            <a:r>
              <a:rPr lang="ru-RU" sz="2800" b="1" dirty="0"/>
              <a:t>ОРГАНИЗАЦИЯ ПРОЦЕССА ПОДГОТОВКИ РАБОТНИКОВ  ПО ВОПРОСАМ ГРАЖДАНСКОЙ ОБОРОНЫ И ЗАЩИТЫ ОТ ЧРЕЗВЫЧАЙНЫХ СИТУАЦИЙ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88640"/>
            <a:ext cx="3024336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005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348880"/>
            <a:ext cx="63367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Изучаемые вопросы: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+mn-lt"/>
              </a:rPr>
              <a:t>1. Планирование и организация  обучения работников организаций.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+mn-lt"/>
              </a:rPr>
              <a:t>2. Документы по планированию и подготовке работников организаций в области ГО и ЧС.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8640"/>
            <a:ext cx="3024336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769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91264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b="1" dirty="0">
                <a:solidFill>
                  <a:srgbClr val="FF0000"/>
                </a:solidFill>
              </a:rPr>
              <a:t>СОВЕРШЕНСТВОВАНИЕ СИСТЕМЫ ПОДГОТОВКИ НАСЕ­ЛЕНИЯ В ОБЛАСТИ ГРАЖДАНСКОЙ ОБОРОНЫ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6147" name="Объект 2"/>
          <p:cNvSpPr>
            <a:spLocks noGrp="1"/>
          </p:cNvSpPr>
          <p:nvPr>
            <p:ph sz="quarter" idx="13"/>
          </p:nvPr>
        </p:nvSpPr>
        <p:spPr>
          <a:xfrm>
            <a:off x="251520" y="2300960"/>
            <a:ext cx="8391041" cy="3792336"/>
          </a:xfrm>
        </p:spPr>
        <p:txBody>
          <a:bodyPr lIns="76042" tIns="38021" rIns="76042" bIns="38021"/>
          <a:lstStyle/>
          <a:p>
            <a:pPr marL="0" indent="0" algn="just" defTabSz="1099015">
              <a:buNone/>
              <a:defRPr/>
            </a:pPr>
            <a:r>
              <a:rPr lang="ru-RU" sz="2000" dirty="0"/>
              <a:t>	</a:t>
            </a:r>
            <a:r>
              <a:rPr lang="ru-RU" sz="1600" dirty="0"/>
              <a:t>В настоящее время реализуются новые подходы к подготовке населения в области гражданской обороны.</a:t>
            </a:r>
          </a:p>
          <a:p>
            <a:pPr marL="0" indent="0" algn="just" defTabSz="1099015">
              <a:buNone/>
              <a:defRPr/>
            </a:pPr>
            <a:r>
              <a:rPr lang="ru-RU" sz="1600" dirty="0"/>
              <a:t>	В целях реализации данных подходов внесены изменения Постановление Правительства Российской Федерации от 2 ноября 2000 г. № 841 «Об утверждении Положения об организации обучения населения в области гражданской обороны». </a:t>
            </a:r>
            <a:r>
              <a:rPr lang="ru-RU" sz="1600" dirty="0">
                <a:solidFill>
                  <a:srgbClr val="7030A0"/>
                </a:solidFill>
              </a:rPr>
              <a:t>В постановлении</a:t>
            </a:r>
            <a:r>
              <a:rPr lang="ru-RU" sz="1600" dirty="0"/>
              <a:t> установлена новая форма подготовки для работающего населения – </a:t>
            </a:r>
            <a:r>
              <a:rPr lang="ru-RU" sz="1600" i="1" dirty="0">
                <a:solidFill>
                  <a:srgbClr val="FF0000"/>
                </a:solidFill>
              </a:rPr>
              <a:t>проведение вводного инструктажа по ГО</a:t>
            </a:r>
            <a:r>
              <a:rPr lang="ru-RU" sz="1600" dirty="0"/>
              <a:t>.</a:t>
            </a:r>
          </a:p>
          <a:p>
            <a:pPr marL="0" indent="0">
              <a:buNone/>
              <a:defRPr/>
            </a:pPr>
            <a:r>
              <a:rPr lang="ru-RU" sz="1600" dirty="0"/>
              <a:t>	Внедрение курсового обучения в области ГО и защиты от ЧС.</a:t>
            </a:r>
          </a:p>
          <a:p>
            <a:pPr marL="0" indent="0" algn="just">
              <a:buNone/>
              <a:defRPr/>
            </a:pPr>
            <a:r>
              <a:rPr lang="ru-RU" sz="1600" dirty="0"/>
              <a:t>	Применение электронного обучения и дистанционных  образовательных технологий. </a:t>
            </a:r>
          </a:p>
          <a:p>
            <a:pPr marL="0" indent="0" algn="just">
              <a:buNone/>
              <a:defRPr/>
            </a:pPr>
            <a:r>
              <a:rPr lang="ru-RU" sz="1600" dirty="0">
                <a:solidFill>
                  <a:srgbClr val="7030A0"/>
                </a:solidFill>
              </a:rPr>
              <a:t>	Внедрение в практику новой формы подготовки позволит </a:t>
            </a:r>
            <a:r>
              <a:rPr lang="ru-RU" sz="1600" dirty="0"/>
              <a:t>поддерживать необходимый уровень знаний, умений и навыков, обеспечивающий успешное выполнение функциональных обязанностей в области ГО.</a:t>
            </a:r>
          </a:p>
          <a:p>
            <a:pPr marL="0" indent="0" algn="just">
              <a:buNone/>
              <a:defRPr/>
            </a:pPr>
            <a:endParaRPr lang="ru-RU" sz="2000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68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88936" y="955576"/>
            <a:ext cx="8229600" cy="457200"/>
          </a:xfrm>
        </p:spPr>
        <p:txBody>
          <a:bodyPr tIns="38021">
            <a:noAutofit/>
          </a:bodyPr>
          <a:lstStyle/>
          <a:p>
            <a:pPr algn="ctr"/>
            <a:r>
              <a:rPr lang="ru-RU" altLang="ru-RU" sz="2400" b="1" dirty="0">
                <a:solidFill>
                  <a:srgbClr val="0070C0"/>
                </a:solidFill>
              </a:rPr>
              <a:t>ЗАДАЧИ ВОЗЛАГАЕМЫЕ НА ОРГАНИЗАЦИИ</a:t>
            </a:r>
            <a:r>
              <a:rPr lang="ru-RU" altLang="ru-RU" sz="24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3585" y="1556792"/>
            <a:ext cx="8618895" cy="4786777"/>
          </a:xfrm>
        </p:spPr>
        <p:txBody>
          <a:bodyPr lIns="76042" tIns="38021" rIns="76042" bIns="38021"/>
          <a:lstStyle/>
          <a:p>
            <a:pPr marL="0" indent="0" algn="just">
              <a:buNone/>
              <a:defRPr/>
            </a:pPr>
            <a:r>
              <a:rPr lang="ru-RU" sz="1300" dirty="0"/>
              <a:t>	</a:t>
            </a:r>
            <a:r>
              <a:rPr lang="ru-RU" sz="1600" dirty="0"/>
              <a:t>В целях организации и осуществления подготовки населения в области гражданской обороны организации:</a:t>
            </a:r>
          </a:p>
          <a:p>
            <a:pPr marL="0" indent="0" algn="just">
              <a:buNone/>
              <a:defRPr/>
            </a:pPr>
            <a:r>
              <a:rPr lang="ru-RU" sz="1600" dirty="0"/>
              <a:t>	разрабатывают с учетом особенностей деятельности организаций и на основе примерных программ, утвержденных МЧС России, программы курсового обучения личного состава формирований и служб организаций, а также работников организаций в области гражданской обороны;</a:t>
            </a:r>
          </a:p>
          <a:p>
            <a:pPr marL="0" indent="0" algn="just">
              <a:buNone/>
              <a:defRPr/>
            </a:pPr>
            <a:r>
              <a:rPr lang="ru-RU" sz="1600" dirty="0"/>
              <a:t>	осуществляют курсовое обучение работников организаций в области гражданской обороны, а также личного состава формирований и служб, создаваемых в организации;</a:t>
            </a:r>
          </a:p>
          <a:p>
            <a:pPr marL="0" indent="0" algn="just">
              <a:buNone/>
              <a:defRPr/>
            </a:pPr>
            <a:r>
              <a:rPr lang="ru-RU" sz="1600" dirty="0"/>
              <a:t>	создают и поддерживают в рабочем состоянии соответствующую учебно-материальную базу;</a:t>
            </a:r>
          </a:p>
          <a:p>
            <a:pPr marL="0" indent="0" algn="just">
              <a:buNone/>
              <a:defRPr/>
            </a:pPr>
            <a:r>
              <a:rPr lang="ru-RU" sz="1600" dirty="0"/>
              <a:t>	разрабатывают программу проведения с работниками организации вводного инструктажа по гражданской обороне;</a:t>
            </a:r>
          </a:p>
          <a:p>
            <a:pPr marL="0" indent="0" algn="just">
              <a:buNone/>
              <a:defRPr/>
            </a:pPr>
            <a:r>
              <a:rPr lang="ru-RU" sz="1600" dirty="0"/>
              <a:t>	организуют и проводят вводный инструктаж по гражданской обороне с вновь принятыми работниками организаций в течение первого месяца их работы;</a:t>
            </a:r>
          </a:p>
          <a:p>
            <a:pPr marL="0" indent="0" algn="just">
              <a:buNone/>
              <a:defRPr/>
            </a:pPr>
            <a:r>
              <a:rPr lang="ru-RU" sz="1600" dirty="0"/>
              <a:t>	планируют и проводят учения и тренировки по гражданской обороне;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366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1210944"/>
            <a:ext cx="8229600" cy="442232"/>
          </a:xfrm>
        </p:spPr>
        <p:txBody>
          <a:bodyPr tIns="38021">
            <a:noAutofit/>
          </a:bodyPr>
          <a:lstStyle/>
          <a:p>
            <a:pPr algn="ctr"/>
            <a:r>
              <a:rPr lang="ru-RU" altLang="ru-RU" sz="2400" b="1" dirty="0">
                <a:solidFill>
                  <a:srgbClr val="990033"/>
                </a:solidFill>
              </a:rPr>
              <a:t>ФОРМЫ ПОДГОТОВКИ РАБОТАЮЩЕГО НАСЕЛЕНИЯ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1775640"/>
            <a:ext cx="8229600" cy="4389664"/>
          </a:xfrm>
        </p:spPr>
        <p:txBody>
          <a:bodyPr lIns="76042" tIns="38021" rIns="76042" bIns="38021">
            <a:normAutofit/>
          </a:bodyPr>
          <a:lstStyle/>
          <a:p>
            <a:pPr marL="0" indent="0" algn="just">
              <a:lnSpc>
                <a:spcPct val="150000"/>
              </a:lnSpc>
              <a:buNone/>
              <a:defRPr/>
            </a:pPr>
            <a:r>
              <a:rPr lang="ru-RU" sz="2000" dirty="0"/>
              <a:t>	</a:t>
            </a:r>
            <a:r>
              <a:rPr lang="ru-RU" sz="1800" dirty="0"/>
              <a:t>а) курсовое обучение в области гражданской обороны по месту работы;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ru-RU" sz="1800" dirty="0"/>
              <a:t> 	а(1) прохождение вводного инструктажа по гражданской обороне по месту работы;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ru-RU" sz="1800" dirty="0"/>
              <a:t>	б) участие в учениях, тренировках и других плановых мероприятиях по гражданской обороне;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ru-RU" sz="1800" dirty="0"/>
              <a:t>	в) индивидуальное изучение способов защиты от опасностей, возникающих при военных конфликтах или вследствие этих конфликтов.</a:t>
            </a:r>
          </a:p>
          <a:p>
            <a:pPr marL="0" indent="0">
              <a:buNone/>
              <a:defRPr/>
            </a:pPr>
            <a:endParaRPr lang="ru-RU" sz="1700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1768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970544"/>
            <a:ext cx="8229600" cy="442232"/>
          </a:xfrm>
        </p:spPr>
        <p:txBody>
          <a:bodyPr tIns="38021">
            <a:noAutofit/>
          </a:bodyPr>
          <a:lstStyle/>
          <a:p>
            <a:pPr algn="ctr"/>
            <a:r>
              <a:rPr lang="ru-RU" altLang="ru-RU" sz="2400" b="1" dirty="0">
                <a:solidFill>
                  <a:srgbClr val="000099"/>
                </a:solidFill>
              </a:rPr>
              <a:t>Курсовое обучение работающего населения</a:t>
            </a:r>
          </a:p>
        </p:txBody>
      </p:sp>
      <p:sp>
        <p:nvSpPr>
          <p:cNvPr id="10243" name="Объект 2"/>
          <p:cNvSpPr>
            <a:spLocks noGrp="1"/>
          </p:cNvSpPr>
          <p:nvPr>
            <p:ph sz="quarter" idx="13"/>
          </p:nvPr>
        </p:nvSpPr>
        <p:spPr>
          <a:xfrm>
            <a:off x="529525" y="1963723"/>
            <a:ext cx="8229600" cy="5785757"/>
          </a:xfrm>
        </p:spPr>
        <p:txBody>
          <a:bodyPr lIns="76042" tIns="38021" rIns="76042" bIns="38021"/>
          <a:lstStyle/>
          <a:p>
            <a:pPr marL="0" indent="0" algn="just">
              <a:buNone/>
            </a:pPr>
            <a:r>
              <a:rPr lang="ru-RU" altLang="ru-RU" sz="2000" b="1" dirty="0"/>
              <a:t>	</a:t>
            </a:r>
            <a:r>
              <a:rPr lang="ru-RU" altLang="ru-RU" sz="1800" b="1" dirty="0"/>
              <a:t>Курсовое обучение работающего населения </a:t>
            </a:r>
            <a:r>
              <a:rPr lang="ru-RU" altLang="ru-RU" sz="1800" dirty="0"/>
              <a:t>- целенаправленный процесс организации деятельности по овладению всеми работниками знаниями и умениями в области гражданской обороны (далее - ГО) и защиты от чрезвычайных ситуаций (далее - ЧС), а также приобретению опыта их применения в интересах личной защиты от опасностей, возникающих при ЧС природного и техногенного характера, а также при военных конфликтах или вследствие этих конфликтов (далее - ЧС и военных конфликтах), а также выполнения возлагаемых на них обязанностей в области ГО и защиты от ЧС.</a:t>
            </a:r>
          </a:p>
          <a:p>
            <a:pPr marL="0" indent="0" algn="just">
              <a:buNone/>
            </a:pPr>
            <a:r>
              <a:rPr lang="ru-RU" altLang="ru-RU" sz="1800" b="1" dirty="0"/>
              <a:t>	Цель курсового обучения </a:t>
            </a:r>
            <a:r>
              <a:rPr lang="ru-RU" altLang="ru-RU" sz="1800" dirty="0"/>
              <a:t>- повышение готовности работающего населения к умелым и адекватным действиям при угрозе и возникновении опасностей, присущих ЧС и военным конфликтам, характерным для района работы и проживания работников организаций.</a:t>
            </a:r>
          </a:p>
          <a:p>
            <a:pPr marL="0" indent="0">
              <a:buNone/>
            </a:pPr>
            <a:endParaRPr lang="ru-RU" altLang="ru-RU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1175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68824" y="729073"/>
            <a:ext cx="8229600" cy="395967"/>
          </a:xfrm>
        </p:spPr>
        <p:txBody>
          <a:bodyPr tIns="38021">
            <a:normAutofit fontScale="90000"/>
          </a:bodyPr>
          <a:lstStyle/>
          <a:p>
            <a:pPr algn="ctr"/>
            <a:r>
              <a:rPr lang="ru-RU" altLang="ru-RU" sz="2700" b="1" dirty="0"/>
              <a:t>ЗАДАЧИ  КУРСОВОГО ОБУЧЕНИЯ </a:t>
            </a:r>
            <a:endParaRPr lang="ru-RU" altLang="ru-RU" sz="1300" dirty="0"/>
          </a:p>
        </p:txBody>
      </p:sp>
      <p:sp>
        <p:nvSpPr>
          <p:cNvPr id="11267" name="Объект 2"/>
          <p:cNvSpPr>
            <a:spLocks noGrp="1"/>
          </p:cNvSpPr>
          <p:nvPr>
            <p:ph sz="quarter" idx="13"/>
          </p:nvPr>
        </p:nvSpPr>
        <p:spPr>
          <a:xfrm>
            <a:off x="490780" y="1248866"/>
            <a:ext cx="8229600" cy="5924550"/>
          </a:xfrm>
        </p:spPr>
        <p:txBody>
          <a:bodyPr lIns="76042" tIns="38021" rIns="76042" bIns="38021">
            <a:normAutofit/>
          </a:bodyPr>
          <a:lstStyle/>
          <a:p>
            <a:pPr marL="0" indent="0" algn="just">
              <a:buNone/>
            </a:pPr>
            <a:r>
              <a:rPr lang="ru-RU" altLang="ru-RU" sz="1700" dirty="0"/>
              <a:t>	</a:t>
            </a:r>
            <a:r>
              <a:rPr lang="ru-RU" altLang="ru-RU" sz="1800" b="1" dirty="0"/>
              <a:t>Основными задачами  курсового обучения являются</a:t>
            </a:r>
            <a:r>
              <a:rPr lang="ru-RU" altLang="ru-RU" sz="1800" dirty="0"/>
              <a:t>:</a:t>
            </a:r>
          </a:p>
          <a:p>
            <a:pPr marL="0" indent="0" algn="just">
              <a:buNone/>
            </a:pPr>
            <a:r>
              <a:rPr lang="ru-RU" altLang="ru-RU" sz="1800" dirty="0"/>
              <a:t>	усвоение поражающих факторов источников ЧС, характерных для места расположения организации, а также различных видов оружия;</a:t>
            </a:r>
          </a:p>
          <a:p>
            <a:pPr marL="0" indent="0" algn="just">
              <a:buNone/>
            </a:pPr>
            <a:r>
              <a:rPr lang="ru-RU" altLang="ru-RU" sz="1800" dirty="0"/>
              <a:t>	изучение способов защиты от опасностей, возникающих при ЧС и военных конфликтах;</a:t>
            </a:r>
          </a:p>
          <a:p>
            <a:pPr marL="0" indent="0" algn="just">
              <a:buNone/>
            </a:pPr>
            <a:r>
              <a:rPr lang="ru-RU" altLang="ru-RU" sz="1800" dirty="0"/>
              <a:t>	изучение порядка и последовательности действий по сигналу "ВНИМАНИЕ ВСЕМ!";</a:t>
            </a:r>
          </a:p>
          <a:p>
            <a:pPr marL="0" indent="0" algn="just">
              <a:buNone/>
            </a:pPr>
            <a:r>
              <a:rPr lang="ru-RU" altLang="ru-RU" sz="1800" dirty="0"/>
              <a:t>	изучение приемов оказания первой помощи пострадавшим;</a:t>
            </a:r>
          </a:p>
          <a:p>
            <a:pPr marL="0" indent="0" algn="just">
              <a:buNone/>
            </a:pPr>
            <a:r>
              <a:rPr lang="ru-RU" altLang="ru-RU" sz="1800" dirty="0"/>
              <a:t>	выработка навыков в пользовании средствами индивидуальной и коллективной защиты;</a:t>
            </a:r>
          </a:p>
          <a:p>
            <a:pPr marL="0" indent="0" algn="just">
              <a:buNone/>
            </a:pPr>
            <a:r>
              <a:rPr lang="ru-RU" altLang="ru-RU" sz="1800" dirty="0"/>
              <a:t>	освоение практического применения полученных знаний в интересах обеспечения безопасности жизнедеятельности;</a:t>
            </a:r>
          </a:p>
          <a:p>
            <a:pPr marL="0" indent="0" algn="just">
              <a:buNone/>
            </a:pPr>
            <a:r>
              <a:rPr lang="ru-RU" altLang="ru-RU" sz="1800" dirty="0"/>
              <a:t>	подготовка работников организации к выполнению своих должностных и специальных обязанностей в условиях угрозы и возникновения опасностей при ЧС и военных конфликтах.</a:t>
            </a:r>
          </a:p>
          <a:p>
            <a:pPr marL="0" indent="0" algn="just">
              <a:buNone/>
            </a:pPr>
            <a:r>
              <a:rPr lang="ru-RU" altLang="ru-RU" sz="1700" dirty="0">
                <a:solidFill>
                  <a:srgbClr val="7030A0"/>
                </a:solidFill>
              </a:rPr>
              <a:t>	</a:t>
            </a:r>
            <a:endParaRPr lang="ru-RU" altLang="ru-RU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79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4277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4"/>
          <p:cNvGrpSpPr/>
          <p:nvPr/>
        </p:nvGrpSpPr>
        <p:grpSpPr>
          <a:xfrm>
            <a:off x="1857356" y="214290"/>
            <a:ext cx="3714776" cy="785818"/>
            <a:chOff x="1857356" y="214290"/>
            <a:chExt cx="3714776" cy="785818"/>
          </a:xfrm>
        </p:grpSpPr>
        <p:sp>
          <p:nvSpPr>
            <p:cNvPr id="7" name="Выгнутая вверх стрелка 6"/>
            <p:cNvSpPr/>
            <p:nvPr/>
          </p:nvSpPr>
          <p:spPr>
            <a:xfrm flipH="1">
              <a:off x="1857356" y="214290"/>
              <a:ext cx="3714776" cy="785818"/>
            </a:xfrm>
            <a:prstGeom prst="curvedDown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2166932" y="571480"/>
              <a:ext cx="30956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/>
                <a:t> 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о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п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р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е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д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ru-RU" sz="2000" b="1" dirty="0" err="1">
                  <a:solidFill>
                    <a:srgbClr val="000099"/>
                  </a:solidFill>
                  <a:latin typeface="Arial" charset="0"/>
                </a:rPr>
                <a:t>е</a:t>
              </a:r>
              <a:r>
                <a:rPr lang="ru-RU" sz="2000" b="1" dirty="0">
                  <a:solidFill>
                    <a:srgbClr val="000099"/>
                  </a:solidFill>
                  <a:latin typeface="Arial" charset="0"/>
                </a:rPr>
                <a:t> л я е т</a:t>
              </a:r>
            </a:p>
          </p:txBody>
        </p:sp>
      </p:grpSp>
      <p:sp>
        <p:nvSpPr>
          <p:cNvPr id="27" name="Скругленный прямоугольник 26"/>
          <p:cNvSpPr/>
          <p:nvPr/>
        </p:nvSpPr>
        <p:spPr>
          <a:xfrm>
            <a:off x="750067" y="1285860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20000">
                <a:srgbClr val="FFFF66"/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8100">
            <a:solidFill>
              <a:srgbClr val="074277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Основные понятия</a:t>
            </a:r>
          </a:p>
        </p:txBody>
      </p:sp>
      <p:sp>
        <p:nvSpPr>
          <p:cNvPr id="31" name="Блок-схема: документ 30"/>
          <p:cNvSpPr/>
          <p:nvPr/>
        </p:nvSpPr>
        <p:spPr>
          <a:xfrm>
            <a:off x="5000628" y="1214422"/>
            <a:ext cx="3714776" cy="2357454"/>
          </a:xfrm>
          <a:prstGeom prst="flowChartDocument">
            <a:avLst/>
          </a:prstGeom>
          <a:solidFill>
            <a:srgbClr val="00DFDA"/>
          </a:solidFill>
          <a:ln>
            <a:solidFill>
              <a:srgbClr val="990033"/>
            </a:solidFill>
          </a:ln>
          <a:effectLst>
            <a:outerShdw blurRad="177800" dist="152400" dir="18900000" algn="bl" rotWithShape="0">
              <a:schemeClr val="accent2">
                <a:lumMod val="75000"/>
                <a:alpha val="56000"/>
              </a:scheme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endParaRPr lang="ru-RU" sz="2000" b="1" dirty="0">
              <a:ln>
                <a:solidFill>
                  <a:srgbClr val="6600CC"/>
                </a:solidFill>
              </a:ln>
              <a:solidFill>
                <a:srgbClr val="C00000"/>
              </a:solidFill>
              <a:latin typeface="Arial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endParaRPr lang="ru-RU" sz="2000" b="1" dirty="0">
              <a:ln>
                <a:solidFill>
                  <a:srgbClr val="6600CC"/>
                </a:solidFill>
              </a:ln>
              <a:solidFill>
                <a:srgbClr val="C00000"/>
              </a:solidFill>
              <a:latin typeface="Arial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ln>
                  <a:solidFill>
                    <a:srgbClr val="6600CC"/>
                  </a:solidFill>
                </a:ln>
                <a:solidFill>
                  <a:srgbClr val="C00000"/>
                </a:solidFill>
                <a:latin typeface="Arial" charset="0"/>
              </a:rPr>
              <a:t>Федеральный  закон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ln>
                  <a:solidFill>
                    <a:srgbClr val="6600CC"/>
                  </a:solidFill>
                </a:ln>
                <a:solidFill>
                  <a:srgbClr val="C00000"/>
                </a:solidFill>
                <a:latin typeface="Arial" charset="0"/>
              </a:rPr>
              <a:t>«О гражданской обороне»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ln>
                  <a:solidFill>
                    <a:srgbClr val="660066"/>
                  </a:solidFill>
                </a:ln>
                <a:solidFill>
                  <a:srgbClr val="FFFF2F"/>
                </a:solidFill>
                <a:latin typeface="Arial" charset="0"/>
              </a:rPr>
              <a:t>от  12.02.1998г. № 28-ФЗ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Arial" charset="0"/>
              </a:rPr>
              <a:t>    с изменениями и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Arial" charset="0"/>
              </a:rPr>
              <a:t>    дополнениями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endParaRPr lang="ru-RU" sz="2000" b="1" dirty="0">
              <a:ln>
                <a:solidFill>
                  <a:srgbClr val="C00000"/>
                </a:solidFill>
              </a:ln>
              <a:latin typeface="Arial" charset="0"/>
            </a:endParaRPr>
          </a:p>
        </p:txBody>
      </p:sp>
      <p:sp>
        <p:nvSpPr>
          <p:cNvPr id="14" name="Крест 13"/>
          <p:cNvSpPr/>
          <p:nvPr/>
        </p:nvSpPr>
        <p:spPr>
          <a:xfrm>
            <a:off x="214282" y="2357430"/>
            <a:ext cx="4572032" cy="857256"/>
          </a:xfrm>
          <a:prstGeom prst="plus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 contourW="63500" prstMaterial="dkEdge">
            <a:bevelT/>
            <a:contourClr>
              <a:srgbClr val="CC00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dirty="0">
                <a:solidFill>
                  <a:schemeClr val="bg1"/>
                </a:solidFill>
                <a:latin typeface="Arial" charset="0"/>
              </a:rPr>
              <a:t>Требования в области ГО –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1900" b="1" dirty="0">
                <a:solidFill>
                  <a:srgbClr val="FFFF00"/>
                </a:solidFill>
                <a:latin typeface="Arial" charset="0"/>
              </a:rPr>
              <a:t>специальные условия (правила)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214282" y="3636008"/>
            <a:ext cx="5000660" cy="936000"/>
          </a:xfrm>
          <a:prstGeom prst="homePlate">
            <a:avLst>
              <a:gd name="adj" fmla="val 31246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rgbClr val="FFFF99"/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1938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</a:pPr>
            <a:r>
              <a:rPr lang="ru-RU" sz="1900" b="1" dirty="0">
                <a:solidFill>
                  <a:srgbClr val="C00000"/>
                </a:solidFill>
                <a:latin typeface="Arial" charset="0"/>
              </a:rPr>
              <a:t>эксплуатации</a:t>
            </a:r>
          </a:p>
          <a:p>
            <a:pPr marL="174625" indent="-174625">
              <a:spcBef>
                <a:spcPts val="0"/>
              </a:spcBef>
              <a:spcAft>
                <a:spcPts val="0"/>
              </a:spcAft>
            </a:pPr>
            <a:r>
              <a:rPr lang="ru-RU" sz="1900" b="1" dirty="0">
                <a:solidFill>
                  <a:srgbClr val="000099"/>
                </a:solidFill>
                <a:latin typeface="Arial" charset="0"/>
              </a:rPr>
              <a:t>   технических систем управления  ГО и объектов ГО,</a:t>
            </a:r>
          </a:p>
        </p:txBody>
      </p:sp>
      <p:sp>
        <p:nvSpPr>
          <p:cNvPr id="16" name="Пятиугольник 15"/>
          <p:cNvSpPr/>
          <p:nvPr/>
        </p:nvSpPr>
        <p:spPr>
          <a:xfrm>
            <a:off x="214282" y="5214950"/>
            <a:ext cx="4500594" cy="1285884"/>
          </a:xfrm>
          <a:prstGeom prst="homePlate">
            <a:avLst>
              <a:gd name="adj" fmla="val 31246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1938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</a:pPr>
            <a:r>
              <a:rPr lang="ru-RU" sz="1900" b="1" dirty="0">
                <a:solidFill>
                  <a:srgbClr val="C00000"/>
                </a:solidFill>
                <a:latin typeface="Arial" charset="0"/>
              </a:rPr>
              <a:t>использования и содержания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900" b="1" dirty="0">
                <a:solidFill>
                  <a:srgbClr val="000099"/>
                </a:solidFill>
                <a:latin typeface="Arial" charset="0"/>
              </a:rPr>
              <a:t>   систем оповещения,  СИЗ,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900" b="1" dirty="0">
                <a:solidFill>
                  <a:srgbClr val="000099"/>
                </a:solidFill>
                <a:latin typeface="Arial" charset="0"/>
              </a:rPr>
              <a:t>   другой специальной техники и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900" b="1" dirty="0">
                <a:solidFill>
                  <a:srgbClr val="000099"/>
                </a:solidFill>
                <a:latin typeface="Arial" charset="0"/>
              </a:rPr>
              <a:t>  имущества ГО,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4692800" y="4572008"/>
            <a:ext cx="4572603" cy="2289167"/>
            <a:chOff x="4499992" y="4375251"/>
            <a:chExt cx="4572603" cy="2289167"/>
          </a:xfrm>
        </p:grpSpPr>
        <p:pic>
          <p:nvPicPr>
            <p:cNvPr id="19" name="i-main-pic" descr="Картинка 80 из 433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08067" y="4375251"/>
              <a:ext cx="2364528" cy="17700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i-main-pic" descr="Картинка 17 из 52467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99992" y="4437112"/>
              <a:ext cx="1730472" cy="161349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i-main-pic" descr="Картинка 110 из 14069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7884" y="5101244"/>
              <a:ext cx="1594436" cy="156317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2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1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588936" y="701048"/>
            <a:ext cx="8229600" cy="379639"/>
          </a:xfrm>
        </p:spPr>
        <p:txBody>
          <a:bodyPr tIns="38021">
            <a:noAutofit/>
          </a:bodyPr>
          <a:lstStyle/>
          <a:p>
            <a:pPr algn="ctr"/>
            <a:r>
              <a:rPr lang="ru-RU" altLang="ru-RU" sz="2400" b="1" dirty="0">
                <a:solidFill>
                  <a:srgbClr val="990033"/>
                </a:solidFill>
              </a:rPr>
              <a:t>Курсовое обучение проходят: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32" y="1439915"/>
            <a:ext cx="8229600" cy="5373461"/>
          </a:xfrm>
        </p:spPr>
        <p:txBody>
          <a:bodyPr lIns="76042" tIns="38021" rIns="76042" bIns="38021">
            <a:normAutofit fontScale="92500"/>
          </a:bodyPr>
          <a:lstStyle/>
          <a:p>
            <a:pPr marL="0" indent="-380208">
              <a:spcBef>
                <a:spcPts val="0"/>
              </a:spcBef>
              <a:buClrTx/>
              <a:buSzPct val="100000"/>
              <a:buFont typeface="+mj-lt"/>
              <a:buAutoNum type="arabicPeriod"/>
              <a:defRPr/>
            </a:pPr>
            <a:r>
              <a:rPr lang="ru-RU" sz="1600" dirty="0"/>
              <a:t>Председатели КЧС и ПБ</a:t>
            </a:r>
          </a:p>
          <a:p>
            <a:pPr marL="0" indent="-380208">
              <a:spcBef>
                <a:spcPts val="0"/>
              </a:spcBef>
              <a:buClrTx/>
              <a:buSzPct val="100000"/>
              <a:buFont typeface="+mj-lt"/>
              <a:buAutoNum type="arabicPeriod"/>
              <a:defRPr/>
            </a:pPr>
            <a:r>
              <a:rPr lang="ru-RU" sz="1600" dirty="0"/>
              <a:t>Председатели ЭК</a:t>
            </a:r>
          </a:p>
          <a:p>
            <a:pPr marL="0" indent="-380208">
              <a:spcBef>
                <a:spcPts val="0"/>
              </a:spcBef>
              <a:buClrTx/>
              <a:buSzPct val="100000"/>
              <a:buFont typeface="+mj-lt"/>
              <a:buAutoNum type="arabicPeriod"/>
              <a:defRPr/>
            </a:pPr>
            <a:r>
              <a:rPr lang="ru-RU" sz="1600" dirty="0"/>
              <a:t>Председатели комиссий по ПУФ</a:t>
            </a:r>
          </a:p>
          <a:p>
            <a:pPr marL="0" indent="-380208">
              <a:spcBef>
                <a:spcPts val="0"/>
              </a:spcBef>
              <a:buClrTx/>
              <a:buSzPct val="100000"/>
              <a:buFont typeface="+mj-lt"/>
              <a:buAutoNum type="arabicPeriod"/>
              <a:defRPr/>
            </a:pPr>
            <a:r>
              <a:rPr lang="ru-RU" sz="1600" dirty="0"/>
              <a:t>Члены КЧС и ПБ</a:t>
            </a:r>
          </a:p>
          <a:p>
            <a:pPr marL="0" indent="-380208">
              <a:spcBef>
                <a:spcPts val="0"/>
              </a:spcBef>
              <a:buClrTx/>
              <a:buSzPct val="100000"/>
              <a:buFont typeface="+mj-lt"/>
              <a:buAutoNum type="arabicPeriod"/>
              <a:defRPr/>
            </a:pPr>
            <a:r>
              <a:rPr lang="ru-RU" sz="1600" dirty="0"/>
              <a:t>Не освобожденные работники, уполномоченные на решение задач в области ГО и защиты от ЧС организаций</a:t>
            </a:r>
          </a:p>
          <a:p>
            <a:pPr marL="0" indent="-380208">
              <a:spcBef>
                <a:spcPts val="0"/>
              </a:spcBef>
              <a:buClrTx/>
              <a:buSzPct val="100000"/>
              <a:buFont typeface="+mj-lt"/>
              <a:buAutoNum type="arabicPeriod"/>
              <a:defRPr/>
            </a:pPr>
            <a:r>
              <a:rPr lang="ru-RU" sz="1600" dirty="0"/>
              <a:t>Руководители НФГО</a:t>
            </a:r>
          </a:p>
          <a:p>
            <a:pPr marL="0" indent="-380208" algn="just">
              <a:spcBef>
                <a:spcPts val="0"/>
              </a:spcBef>
              <a:buClrTx/>
              <a:buSzPct val="100000"/>
              <a:buFont typeface="+mj-lt"/>
              <a:buAutoNum type="arabicPeriod"/>
              <a:defRPr/>
            </a:pPr>
            <a:r>
              <a:rPr lang="ru-RU" sz="1600" dirty="0"/>
              <a:t>Лица, назначенные для проведения инструктажа и курсового обучения с работающим населением по ГО и защите от ЧС</a:t>
            </a:r>
          </a:p>
          <a:p>
            <a:pPr marL="0" indent="-380208">
              <a:spcBef>
                <a:spcPts val="0"/>
              </a:spcBef>
              <a:buClrTx/>
              <a:buSzPct val="100000"/>
              <a:buFont typeface="+mj-lt"/>
              <a:buAutoNum type="arabicPeriod"/>
              <a:defRPr/>
            </a:pPr>
            <a:r>
              <a:rPr lang="ru-RU" sz="1600" dirty="0"/>
              <a:t>Личный состав НФГО </a:t>
            </a:r>
          </a:p>
          <a:p>
            <a:pPr marL="0" indent="-380208">
              <a:spcBef>
                <a:spcPts val="0"/>
              </a:spcBef>
              <a:buClrTx/>
              <a:buSzPct val="100000"/>
              <a:buFont typeface="+mj-lt"/>
              <a:buAutoNum type="arabicPeriod"/>
              <a:defRPr/>
            </a:pPr>
            <a:r>
              <a:rPr lang="ru-RU" sz="1600" dirty="0"/>
              <a:t>Все работники, занятые в сфере управления, производства и обслуживания, не включенные в состав органов управления ГО и РСЧС (далее – работающее население) </a:t>
            </a:r>
          </a:p>
          <a:p>
            <a:pPr marL="0" indent="0" algn="just">
              <a:spcBef>
                <a:spcPts val="0"/>
              </a:spcBef>
              <a:buClrTx/>
              <a:buSzPct val="100000"/>
              <a:buNone/>
              <a:defRPr/>
            </a:pPr>
            <a:r>
              <a:rPr lang="ru-RU" sz="1600" dirty="0"/>
              <a:t>	</a:t>
            </a:r>
            <a:r>
              <a:rPr lang="ru-RU" sz="1600" b="1" dirty="0"/>
              <a:t>Периодичность прохождения курсового обучения  работниками указанными в пунктах: </a:t>
            </a:r>
          </a:p>
          <a:p>
            <a:pPr marL="0" indent="0" algn="just">
              <a:spcBef>
                <a:spcPts val="0"/>
              </a:spcBef>
              <a:buClrTx/>
              <a:buSzPct val="100000"/>
              <a:buNone/>
              <a:defRPr/>
            </a:pPr>
            <a:r>
              <a:rPr lang="ru-RU" sz="1600" b="1" dirty="0"/>
              <a:t>№ </a:t>
            </a:r>
            <a:r>
              <a:rPr lang="ru-RU" sz="1600" b="1" dirty="0" err="1"/>
              <a:t>п.п</a:t>
            </a:r>
            <a:r>
              <a:rPr lang="ru-RU" sz="1600" b="1" dirty="0"/>
              <a:t>. 1-7 – не реже одного раза в 5 лет</a:t>
            </a:r>
            <a:r>
              <a:rPr lang="ru-RU" sz="1600" dirty="0"/>
              <a:t>. – на курсах  ГО муниципальных образований,      УМЦ ГОЧС субъектов РФ. Форма обучения  - очная или очно-заочная с применением электронного обучения и дистанционных образовательных технологий.</a:t>
            </a:r>
          </a:p>
          <a:p>
            <a:pPr marL="0" indent="0">
              <a:spcBef>
                <a:spcPts val="0"/>
              </a:spcBef>
              <a:buClrTx/>
              <a:buSzPct val="100000"/>
              <a:buNone/>
              <a:defRPr/>
            </a:pPr>
            <a:r>
              <a:rPr lang="ru-RU" sz="1600" b="1" dirty="0"/>
              <a:t>№ </a:t>
            </a:r>
            <a:r>
              <a:rPr lang="ru-RU" sz="1600" b="1" dirty="0" err="1"/>
              <a:t>п.п</a:t>
            </a:r>
            <a:r>
              <a:rPr lang="ru-RU" sz="1600" b="1" dirty="0"/>
              <a:t>. 8 и 9 – ежегодно </a:t>
            </a:r>
            <a:r>
              <a:rPr lang="ru-RU" sz="1600" dirty="0"/>
              <a:t>- по месту работы. Форма обучения – очная в пределах рабочего времени  установленного законодательством о труде.</a:t>
            </a:r>
          </a:p>
          <a:p>
            <a:pPr marL="0" indent="0">
              <a:buSzPct val="100000"/>
              <a:buNone/>
              <a:defRPr/>
            </a:pPr>
            <a:r>
              <a:rPr lang="ru-RU" sz="1600" dirty="0"/>
              <a:t>	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8724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3"/>
          <p:cNvSpPr>
            <a:spLocks noChangeArrowheads="1"/>
          </p:cNvSpPr>
          <p:nvPr/>
        </p:nvSpPr>
        <p:spPr bwMode="auto">
          <a:xfrm>
            <a:off x="251520" y="1975541"/>
            <a:ext cx="8496944" cy="467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042" tIns="38021" rIns="76042" bIns="38021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14000"/>
              </a:lnSpc>
              <a:defRPr/>
            </a:pPr>
            <a:r>
              <a:rPr lang="ru-RU" altLang="ru-RU" sz="2000" dirty="0"/>
              <a:t>	</a:t>
            </a:r>
            <a:r>
              <a:rPr lang="ru-RU" altLang="ru-RU" sz="1800" dirty="0">
                <a:latin typeface="+mn-lt"/>
              </a:rPr>
              <a:t>Журнал учета подготовки должностных лиц организации в УМЦ по ГОЧС.</a:t>
            </a:r>
          </a:p>
          <a:p>
            <a:pPr algn="just">
              <a:lnSpc>
                <a:spcPct val="114000"/>
              </a:lnSpc>
              <a:defRPr/>
            </a:pPr>
            <a:r>
              <a:rPr lang="ru-RU" altLang="ru-RU" sz="1800" dirty="0">
                <a:latin typeface="+mn-lt"/>
              </a:rPr>
              <a:t>	Планы обучения должностных лиц организации в УМЦ по ГОЧС, на курсах ГО (план обучения на 5 лет и текущий год).</a:t>
            </a:r>
          </a:p>
          <a:p>
            <a:pPr algn="just">
              <a:lnSpc>
                <a:spcPct val="114000"/>
              </a:lnSpc>
              <a:defRPr/>
            </a:pPr>
            <a:r>
              <a:rPr lang="ru-RU" altLang="ru-RU" sz="1800" dirty="0">
                <a:latin typeface="+mn-lt"/>
              </a:rPr>
              <a:t>	Расписания занятий в области ГОЧС в учебных группах с сотрудниками организации на текущий год.</a:t>
            </a:r>
          </a:p>
          <a:p>
            <a:pPr algn="just">
              <a:lnSpc>
                <a:spcPct val="114000"/>
              </a:lnSpc>
              <a:defRPr/>
            </a:pPr>
            <a:r>
              <a:rPr lang="ru-RU" altLang="ru-RU" sz="1800" dirty="0">
                <a:latin typeface="+mn-lt"/>
              </a:rPr>
              <a:t>	Журналы учета занятий в области ГОЧС с сотрудниками организации (в каждой учебной группе по </a:t>
            </a:r>
            <a:r>
              <a:rPr lang="ru-RU" alt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</a:t>
            </a:r>
            <a:r>
              <a:rPr lang="ru-RU" altLang="ru-RU" sz="1800" dirty="0">
                <a:latin typeface="+mn-lt"/>
              </a:rPr>
              <a:t> часовой программе обучения).</a:t>
            </a:r>
          </a:p>
          <a:p>
            <a:pPr algn="just">
              <a:lnSpc>
                <a:spcPct val="114000"/>
              </a:lnSpc>
              <a:defRPr/>
            </a:pPr>
            <a:r>
              <a:rPr lang="ru-RU" altLang="ru-RU" sz="1800" dirty="0">
                <a:latin typeface="+mn-lt"/>
              </a:rPr>
              <a:t>	Конспекты или планы проведения занятий в учебных группах.</a:t>
            </a:r>
          </a:p>
          <a:p>
            <a:pPr algn="just">
              <a:lnSpc>
                <a:spcPct val="114000"/>
              </a:lnSpc>
              <a:defRPr/>
            </a:pPr>
            <a:r>
              <a:rPr lang="ru-RU" altLang="ru-RU" sz="1800" dirty="0">
                <a:latin typeface="+mn-lt"/>
              </a:rPr>
              <a:t>	Отчетные документы, о проведенных тренировках.</a:t>
            </a:r>
          </a:p>
          <a:p>
            <a:pPr algn="just">
              <a:lnSpc>
                <a:spcPct val="114000"/>
              </a:lnSpc>
              <a:defRPr/>
            </a:pPr>
            <a:r>
              <a:rPr lang="ru-RU" altLang="ru-RU" sz="1800" dirty="0">
                <a:latin typeface="+mn-lt"/>
              </a:rPr>
              <a:t>	Учебные пособия для проведения занятий по ГОЧС в учебных группах.</a:t>
            </a:r>
          </a:p>
          <a:p>
            <a:pPr algn="just">
              <a:lnSpc>
                <a:spcPct val="114000"/>
              </a:lnSpc>
              <a:defRPr/>
            </a:pPr>
            <a:r>
              <a:rPr lang="ru-RU" altLang="ru-RU" sz="1800" dirty="0">
                <a:latin typeface="+mn-lt"/>
              </a:rPr>
              <a:t>	Список плакатов, видеофильмов для проведения занятий по ГОЧС.</a:t>
            </a:r>
          </a:p>
          <a:p>
            <a:pPr algn="just">
              <a:lnSpc>
                <a:spcPct val="150000"/>
              </a:lnSpc>
              <a:defRPr/>
            </a:pPr>
            <a:endParaRPr lang="ru-RU" alt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408" y="1186073"/>
            <a:ext cx="8376834" cy="815448"/>
          </a:xfrm>
          <a:prstGeom prst="rect">
            <a:avLst/>
          </a:prstGeom>
        </p:spPr>
        <p:txBody>
          <a:bodyPr lIns="76042" tIns="38021" rIns="76042" bIns="38021">
            <a:spAutoFit/>
          </a:bodyPr>
          <a:lstStyle/>
          <a:p>
            <a:pPr algn="ctr">
              <a:defRPr/>
            </a:pPr>
            <a:r>
              <a:rPr lang="en-US" alt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Документы по </a:t>
            </a:r>
            <a:r>
              <a:rPr lang="ru-RU" alt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планированию и </a:t>
            </a:r>
            <a:r>
              <a:rPr lang="en-US" alt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подготовке </a:t>
            </a:r>
            <a:r>
              <a:rPr lang="ru-RU" alt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работников</a:t>
            </a:r>
            <a:r>
              <a:rPr lang="en-US" alt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 в области ГО </a:t>
            </a:r>
            <a:r>
              <a:rPr lang="ru-RU" alt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и </a:t>
            </a:r>
            <a:r>
              <a:rPr lang="en-US" alt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ЧС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81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5042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07504" y="2982431"/>
            <a:ext cx="655272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</a:pPr>
            <a:r>
              <a:rPr lang="ru-RU" sz="2800" b="1" dirty="0"/>
              <a:t>СИГНАЛЫ ОПОВЕЩЕНИЯ ГРАЖДАНСКОЙ ОБОРОНЫ И ПОРЯДОК ДЕЙСТВИЯ ПО НИМ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8640"/>
            <a:ext cx="3024336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93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5536" y="1727805"/>
            <a:ext cx="633670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Изучаемые вопросы: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800" b="1" dirty="0">
                <a:latin typeface="+mn-lt"/>
              </a:rPr>
              <a:t>Система оповещения ГО и ее основные задачи.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800" b="1" dirty="0">
                <a:latin typeface="+mn-lt"/>
              </a:rPr>
              <a:t>Сигналы оповещения. Сигнал «Внимание всем», его предназначение и способы доведения до населения.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800" b="1" dirty="0">
                <a:latin typeface="+mn-lt"/>
              </a:rPr>
              <a:t>Возможные тексты информационных сообщений о ЧС и порядок действий работников организаций по ним.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800" b="1" dirty="0">
                <a:latin typeface="+mn-lt"/>
              </a:rPr>
              <a:t>Другие сигналы оповещения ГО, их назначение, возможные способы доведения  и действия работников организаций по ним.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8640"/>
            <a:ext cx="3024336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966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62136" y="764704"/>
            <a:ext cx="8064896" cy="1489473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dirty="0">
                <a:solidFill>
                  <a:srgbClr val="C00000"/>
                </a:solidFill>
                <a:latin typeface="+mn-lt"/>
              </a:rPr>
              <a:t>Система оповещения ГО </a:t>
            </a:r>
            <a:r>
              <a:rPr lang="ru-RU" sz="1800" dirty="0">
                <a:solidFill>
                  <a:srgbClr val="C00000"/>
                </a:solidFill>
                <a:latin typeface="+mn-lt"/>
              </a:rPr>
              <a:t>-   </a:t>
            </a:r>
            <a:r>
              <a:rPr lang="ru-RU" sz="1800" dirty="0">
                <a:solidFill>
                  <a:srgbClr val="FF0000"/>
                </a:solidFill>
                <a:latin typeface="+mn-lt"/>
              </a:rPr>
              <a:t>организационно-техническое объединение оперативно-дежурных служб, специальной аппаратуры управления и средств оповещения обеспечивающих передачу сигналов гражданской обороны и информации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84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708384" y="2560042"/>
            <a:ext cx="7772400" cy="364902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</a:rPr>
              <a:t>Основными задачами систем оповещения являются: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sz="quarter" idx="13"/>
          </p:nvPr>
        </p:nvSpPr>
        <p:spPr>
          <a:xfrm>
            <a:off x="626032" y="3429000"/>
            <a:ext cx="7772400" cy="23412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altLang="ru-RU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Оповещение и информирование органов управления и населения  об угрозе возникновения или возникновении ЧС в мирное и военное время;</a:t>
            </a:r>
          </a:p>
          <a:p>
            <a:pPr marL="0" indent="0">
              <a:buNone/>
            </a:pPr>
            <a:endParaRPr lang="ru-RU" altLang="ru-RU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altLang="ru-RU" sz="1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Обеспечение своевременного доведения до органов, осуществляющих управление ГОЧС, служб и сил ГОЧС, населения распоряжений при ведении ГО. </a:t>
            </a: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0997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Grp="1" noChangeArrowheads="1"/>
          </p:cNvSpPr>
          <p:nvPr>
            <p:ph sz="quarter" idx="13"/>
          </p:nvPr>
        </p:nvSpPr>
        <p:spPr bwMode="auto">
          <a:xfrm>
            <a:off x="179512" y="531256"/>
            <a:ext cx="4734023" cy="2031325"/>
          </a:xfrm>
          <a:prstGeom prst="rect">
            <a:avLst/>
          </a:prstGeom>
          <a:gradFill rotWithShape="1">
            <a:gsLst>
              <a:gs pos="0">
                <a:srgbClr val="00FF99"/>
              </a:gs>
              <a:gs pos="50000">
                <a:srgbClr val="00FF99">
                  <a:gamma/>
                  <a:tint val="15686"/>
                  <a:invGamma/>
                </a:srgbClr>
              </a:gs>
              <a:gs pos="100000">
                <a:srgbClr val="00FF99"/>
              </a:gs>
            </a:gsLst>
            <a:lin ang="540000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99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marL="0" indent="0">
              <a:buNone/>
            </a:pPr>
            <a:r>
              <a:rPr lang="ru-RU" altLang="ru-RU" sz="1800" b="1" dirty="0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Территориальные системы оповещения</a:t>
            </a:r>
            <a:r>
              <a:rPr lang="ru-RU" altLang="ru-RU" sz="1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обеспечивают передачу сигналов (распоряжений) и информации оповещения от органов, осуществляющих управление гражданской обороной на территориях субъектов Российской Федерации до:</a:t>
            </a:r>
          </a:p>
        </p:txBody>
      </p:sp>
      <p:pic>
        <p:nvPicPr>
          <p:cNvPr id="6" name="Picture 11" descr="03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7"/>
          <a:stretch>
            <a:fillRect/>
          </a:stretch>
        </p:blipFill>
        <p:spPr bwMode="auto">
          <a:xfrm>
            <a:off x="5316738" y="0"/>
            <a:ext cx="3014662" cy="25649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9318" y="3208908"/>
            <a:ext cx="2304256" cy="2308324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slope"/>
            <a:bevelB w="13500" h="13500" prst="angle"/>
            <a:extrusionClr>
              <a:srgbClr val="99FF99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r>
              <a:rPr lang="ru-RU" altLang="ru-RU" sz="1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Органов, осуществляющих управление гражданской обороной на территории города и прилегающих к нему районов</a:t>
            </a:r>
            <a:endParaRPr lang="ru-RU" altLang="ru-RU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987764" y="2931909"/>
            <a:ext cx="2447925" cy="2585323"/>
          </a:xfrm>
          <a:prstGeom prst="rect">
            <a:avLst/>
          </a:prstGeom>
          <a:gradFill rotWithShape="1">
            <a:gsLst>
              <a:gs pos="0">
                <a:srgbClr val="CC99FF"/>
              </a:gs>
              <a:gs pos="50000">
                <a:srgbClr val="CC99FF">
                  <a:gamma/>
                  <a:tint val="55686"/>
                  <a:invGamma/>
                </a:srgbClr>
              </a:gs>
              <a:gs pos="100000">
                <a:srgbClr val="CC99FF"/>
              </a:gs>
            </a:gsLst>
            <a:lin ang="540000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r>
              <a:rPr lang="ru-RU" altLang="ru-RU" sz="1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Руководителей организаций и служб, обеспечивающих ГО, в республиках, краях, областях, автономных областях и округах, а также в Москве и Санкт-Петербурге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940053" y="2923257"/>
            <a:ext cx="2592387" cy="25939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r>
              <a:rPr lang="ru-RU" altLang="ru-RU" sz="1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Диспетчеров оперативных дежурных служб на потенциально опасных объектах и других крупных объектах экономики</a:t>
            </a:r>
          </a:p>
          <a:p>
            <a:pPr algn="ctr"/>
            <a:endParaRPr lang="ru-RU" altLang="ru-RU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/>
            <a:endParaRPr lang="ru-RU" altLang="ru-RU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79512" y="5805264"/>
            <a:ext cx="8569325" cy="7016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CC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/>
            <a:r>
              <a:rPr lang="ru-RU" altLang="ru-RU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Населения, проживающего на территории того или иного субъекта Российской Федерации.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15584" y="141740"/>
            <a:ext cx="2915815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СИСТЕМЫ ОПОВЕЩЕНИЯ </a:t>
            </a:r>
            <a:r>
              <a:rPr lang="ru-RU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населения (персонала)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1393031"/>
            <a:ext cx="2376264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1400" b="1" dirty="0">
                <a:latin typeface="Bookman Old Style" pitchFamily="18" charset="0"/>
              </a:rPr>
              <a:t>ТЕРРИТОРИАЛЬНЫЕ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85359" y="2298358"/>
            <a:ext cx="237626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b="1" dirty="0">
                <a:latin typeface="Bookman Old Style" pitchFamily="18" charset="0"/>
              </a:rPr>
              <a:t>ОБЪЕКТОВЫЕ</a:t>
            </a:r>
          </a:p>
        </p:txBody>
      </p:sp>
      <p:cxnSp>
        <p:nvCxnSpPr>
          <p:cNvPr id="4" name="Прямая со стрелкой 3"/>
          <p:cNvCxnSpPr>
            <a:stCxn id="10" idx="2"/>
          </p:cNvCxnSpPr>
          <p:nvPr/>
        </p:nvCxnSpPr>
        <p:spPr>
          <a:xfrm flipH="1">
            <a:off x="4983495" y="1065070"/>
            <a:ext cx="1889997" cy="28261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14" idx="0"/>
          </p:cNvCxnSpPr>
          <p:nvPr/>
        </p:nvCxnSpPr>
        <p:spPr>
          <a:xfrm flipH="1">
            <a:off x="6873491" y="1079354"/>
            <a:ext cx="1" cy="121900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85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886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  <p:bldP spid="13" grpId="0" animBg="1"/>
      <p:bldP spid="10" grpId="0" animBg="1"/>
      <p:bldP spid="12" grpId="0" animBg="1"/>
      <p:bldP spid="1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 со стрелкой вниз 2"/>
          <p:cNvSpPr/>
          <p:nvPr/>
        </p:nvSpPr>
        <p:spPr>
          <a:xfrm>
            <a:off x="1115616" y="3717032"/>
            <a:ext cx="6984776" cy="2808312"/>
          </a:xfrm>
          <a:prstGeom prst="downArrowCallout">
            <a:avLst>
              <a:gd name="adj1" fmla="val 25000"/>
              <a:gd name="adj2" fmla="val 18488"/>
              <a:gd name="adj3" fmla="val 25000"/>
              <a:gd name="adj4" fmla="val 6497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altLang="ru-RU" sz="2000" b="1" dirty="0">
                <a:solidFill>
                  <a:srgbClr val="663300"/>
                </a:solidFill>
                <a:latin typeface="Bookman Old Style" pitchFamily="18" charset="0"/>
              </a:rPr>
              <a:t>Сначала передается единый сигнал опасности</a:t>
            </a:r>
            <a:r>
              <a:rPr lang="ru-RU" altLang="ru-RU" sz="2000" b="1" dirty="0">
                <a:solidFill>
                  <a:srgbClr val="CCFF99"/>
                </a:solidFill>
                <a:latin typeface="Bookman Old Style" pitchFamily="18" charset="0"/>
              </a:rPr>
              <a:t> </a:t>
            </a:r>
            <a:endParaRPr lang="ru-RU" altLang="ru-RU" b="1" dirty="0">
              <a:solidFill>
                <a:srgbClr val="CCFF99"/>
              </a:solidFill>
              <a:latin typeface="Bookman Old Style" pitchFamily="18" charset="0"/>
            </a:endParaRPr>
          </a:p>
          <a:p>
            <a:pPr marL="0" indent="0" algn="ctr">
              <a:buNone/>
            </a:pPr>
            <a:r>
              <a:rPr lang="ru-RU" altLang="ru-RU" sz="2800" b="1" dirty="0">
                <a:solidFill>
                  <a:srgbClr val="FF3300"/>
                </a:solidFill>
                <a:latin typeface="Bookman Old Style" pitchFamily="18" charset="0"/>
              </a:rPr>
              <a:t>“ВНИМАНИЕ ВСЕМ!”,</a:t>
            </a:r>
          </a:p>
          <a:p>
            <a:pPr marL="0" indent="0" algn="ctr">
              <a:buNone/>
            </a:pPr>
            <a:r>
              <a:rPr lang="ru-RU" altLang="ru-RU" b="1" dirty="0">
                <a:solidFill>
                  <a:srgbClr val="CCFF99"/>
                </a:solidFill>
                <a:latin typeface="Bookman Old Style" pitchFamily="18" charset="0"/>
              </a:rPr>
              <a:t> </a:t>
            </a:r>
            <a:r>
              <a:rPr lang="ru-RU" altLang="ru-RU" sz="2000" b="1" dirty="0">
                <a:solidFill>
                  <a:srgbClr val="663300"/>
                </a:solidFill>
                <a:latin typeface="Bookman Old Style" pitchFamily="18" charset="0"/>
              </a:rPr>
              <a:t>основным средством доведения которого являются </a:t>
            </a:r>
            <a:r>
              <a:rPr lang="ru-RU" altLang="ru-RU" sz="2000" b="1" dirty="0" err="1">
                <a:solidFill>
                  <a:srgbClr val="663300"/>
                </a:solidFill>
                <a:latin typeface="Bookman Old Style" pitchFamily="18" charset="0"/>
              </a:rPr>
              <a:t>электросирены</a:t>
            </a:r>
            <a:r>
              <a:rPr lang="ru-RU" altLang="ru-RU" sz="2000" b="1" dirty="0">
                <a:solidFill>
                  <a:srgbClr val="663300"/>
                </a:solidFill>
                <a:latin typeface="Bookman Old Style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altLang="ru-RU" sz="2000" b="1" dirty="0">
                <a:solidFill>
                  <a:srgbClr val="663300"/>
                </a:solidFill>
                <a:latin typeface="Bookman Old Style" pitchFamily="18" charset="0"/>
              </a:rPr>
              <a:t>(непрерывное звучание).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5" y="548680"/>
            <a:ext cx="671712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СИГНАЛЫ ОПОВЕЩЕНИЯ:</a:t>
            </a:r>
          </a:p>
          <a:p>
            <a:pPr algn="ctr" eaLnBrk="0" hangingPunct="0">
              <a:spcBef>
                <a:spcPct val="50000"/>
              </a:spcBef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ВНИМАНИЕ ВСЕМ</a:t>
            </a:r>
          </a:p>
          <a:p>
            <a:pPr algn="ctr" eaLnBrk="0" hangingPunct="0">
              <a:spcBef>
                <a:spcPct val="50000"/>
              </a:spcBef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ВОЗДУШНАЯ ТРЕВОГА</a:t>
            </a:r>
          </a:p>
          <a:p>
            <a:pPr algn="ctr" eaLnBrk="0" hangingPunct="0">
              <a:spcBef>
                <a:spcPct val="50000"/>
              </a:spcBef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ХИМИЧЕСКАЯ ТРЕВОГА</a:t>
            </a:r>
          </a:p>
          <a:p>
            <a:pPr algn="ctr" eaLnBrk="0" hangingPunct="0">
              <a:spcBef>
                <a:spcPct val="50000"/>
              </a:spcBef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РАДИАЦИОННАЯ ОПАСНОСТЬ</a:t>
            </a:r>
          </a:p>
          <a:p>
            <a:pPr algn="ctr" eaLnBrk="0" hangingPunct="0">
              <a:spcBef>
                <a:spcPct val="50000"/>
              </a:spcBef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УГРОЗА КАТАСТРОФИЧЕСКОГО ЗАТОПЛЕНИЯ</a:t>
            </a:r>
            <a:endParaRPr lang="ru-RU" altLang="ru-RU" sz="2000" b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86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532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107504" y="288704"/>
            <a:ext cx="8892481" cy="6380656"/>
            <a:chOff x="1521" y="6894"/>
            <a:chExt cx="9355" cy="5202"/>
          </a:xfrm>
        </p:grpSpPr>
        <p:pic>
          <p:nvPicPr>
            <p:cNvPr id="5" name="Picture 27" descr="Опов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47" t="14001" r="10721" b="9436"/>
            <a:stretch>
              <a:fillRect/>
            </a:stretch>
          </p:blipFill>
          <p:spPr bwMode="auto">
            <a:xfrm>
              <a:off x="1521" y="6894"/>
              <a:ext cx="9355" cy="52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7434"/>
              <a:ext cx="3060" cy="19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29"/>
            <p:cNvSpPr txBox="1">
              <a:spLocks noChangeArrowheads="1"/>
            </p:cNvSpPr>
            <p:nvPr/>
          </p:nvSpPr>
          <p:spPr bwMode="auto">
            <a:xfrm>
              <a:off x="4581" y="7434"/>
              <a:ext cx="3536" cy="1080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FFFFFF"/>
                </a:gs>
                <a:gs pos="100000">
                  <a:srgbClr val="FFFF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9436" tIns="29718" rIns="59436" bIns="29718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0" hangingPunct="0"/>
              <a:r>
                <a:rPr lang="ru-RU" altLang="ru-RU" sz="2400" b="1" u="sng" dirty="0">
                  <a:solidFill>
                    <a:srgbClr val="FF3300"/>
                  </a:solidFill>
                  <a:latin typeface="Times New Roman" pitchFamily="18" charset="0"/>
                </a:rPr>
                <a:t>ВНИМАНИЕ     ВСЕМ!</a:t>
              </a:r>
              <a:endParaRPr lang="ru-RU" altLang="ru-RU" sz="2000" b="1" dirty="0">
                <a:solidFill>
                  <a:srgbClr val="3333CC"/>
                </a:solidFill>
                <a:latin typeface="Times New Roman" pitchFamily="18" charset="0"/>
              </a:endParaRPr>
            </a:p>
            <a:p>
              <a:pPr algn="ctr" eaLnBrk="0" hangingPunct="0"/>
              <a:endParaRPr lang="ru-RU" altLang="ru-RU" b="1" i="1" dirty="0">
                <a:solidFill>
                  <a:srgbClr val="3333CC"/>
                </a:solidFill>
                <a:latin typeface="Times New Roman" pitchFamily="18" charset="0"/>
              </a:endParaRPr>
            </a:p>
            <a:p>
              <a:pPr algn="ctr" eaLnBrk="0" hangingPunct="0"/>
              <a:r>
                <a:rPr lang="ru-RU" altLang="ru-RU" b="1" i="1" dirty="0">
                  <a:solidFill>
                    <a:srgbClr val="3333CC"/>
                  </a:solidFill>
                  <a:latin typeface="Times New Roman" pitchFamily="18" charset="0"/>
                </a:rPr>
                <a:t>- СИГНАЛ  ОПОВЕЩЕНИЯ  О ЧС</a:t>
              </a:r>
              <a:endParaRPr lang="ru-RU" altLang="ru-RU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3419475" y="2060575"/>
            <a:ext cx="2376488" cy="23034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0" hangingPunct="0"/>
            <a:r>
              <a:rPr lang="ru-RU" altLang="ru-RU" sz="2400" b="1" dirty="0">
                <a:solidFill>
                  <a:srgbClr val="CC0000"/>
                </a:solidFill>
                <a:latin typeface="Times New Roman" pitchFamily="18" charset="0"/>
              </a:rPr>
              <a:t>до 5 мин</a:t>
            </a: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87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9248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472" y="260648"/>
            <a:ext cx="6552768" cy="3168352"/>
          </a:xfrm>
        </p:spPr>
        <p:txBody>
          <a:bodyPr>
            <a:noAutofit/>
          </a:bodyPr>
          <a:lstStyle/>
          <a:p>
            <a:pPr marL="90488" indent="14288">
              <a:lnSpc>
                <a:spcPct val="80000"/>
              </a:lnSpc>
              <a:buFontTx/>
              <a:buNone/>
            </a:pPr>
            <a:r>
              <a:rPr lang="ru-RU" altLang="ru-RU" sz="2000" b="1" dirty="0">
                <a:solidFill>
                  <a:srgbClr val="000099"/>
                </a:solidFill>
              </a:rPr>
              <a:t>Речевая информация (экстренное сообщение), начинается словами:</a:t>
            </a:r>
          </a:p>
          <a:p>
            <a:pPr marL="90488" indent="14288">
              <a:lnSpc>
                <a:spcPct val="80000"/>
              </a:lnSpc>
              <a:buFontTx/>
              <a:buNone/>
            </a:pPr>
            <a:endParaRPr lang="ru-RU" altLang="ru-RU" sz="800" b="1" dirty="0">
              <a:solidFill>
                <a:schemeClr val="accent2"/>
              </a:solidFill>
            </a:endParaRPr>
          </a:p>
          <a:p>
            <a:pPr marL="90488" indent="14288">
              <a:lnSpc>
                <a:spcPct val="80000"/>
              </a:lnSpc>
              <a:buFontTx/>
              <a:buNone/>
            </a:pPr>
            <a:r>
              <a:rPr lang="ru-RU" altLang="ru-RU" sz="2000" b="1" dirty="0">
                <a:solidFill>
                  <a:srgbClr val="A50021"/>
                </a:solidFill>
              </a:rPr>
              <a:t> «Внимание всем! Говорит оперативный дежурный управления по ГОЧС города …   Граждане!  Произошла авария на … объекте».</a:t>
            </a:r>
          </a:p>
          <a:p>
            <a:pPr marL="90488" indent="14288">
              <a:lnSpc>
                <a:spcPct val="80000"/>
              </a:lnSpc>
              <a:buFontTx/>
              <a:buNone/>
            </a:pPr>
            <a:endParaRPr lang="ru-RU" altLang="ru-RU" sz="800" b="1" dirty="0">
              <a:solidFill>
                <a:srgbClr val="FB4133"/>
              </a:solidFill>
            </a:endParaRPr>
          </a:p>
          <a:p>
            <a:pPr marL="90488" indent="14288">
              <a:lnSpc>
                <a:spcPct val="80000"/>
              </a:lnSpc>
              <a:buFontTx/>
              <a:buNone/>
            </a:pPr>
            <a:r>
              <a:rPr lang="ru-RU" altLang="ru-RU" sz="2000" b="1" dirty="0"/>
              <a:t> </a:t>
            </a:r>
            <a:r>
              <a:rPr lang="ru-RU" altLang="ru-RU" sz="2000" b="1" dirty="0">
                <a:solidFill>
                  <a:srgbClr val="000099"/>
                </a:solidFill>
              </a:rPr>
              <a:t>Далее следует текст сообщения, в котором указываются поражающие факторы ЧС, населенные пункты, попадающие в зону ЧС, порядок действий населения.</a:t>
            </a:r>
          </a:p>
          <a:p>
            <a:pPr marL="90488" indent="14288">
              <a:lnSpc>
                <a:spcPct val="80000"/>
              </a:lnSpc>
              <a:buFontTx/>
              <a:buNone/>
            </a:pPr>
            <a:r>
              <a:rPr lang="ru-RU" altLang="ru-RU" sz="2000" dirty="0"/>
              <a:t>	</a:t>
            </a:r>
            <a:endParaRPr lang="ru-RU" altLang="ru-RU" sz="2000" b="1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451" y="341313"/>
            <a:ext cx="2514600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3600"/>
            <a:ext cx="2555875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7" descr="Оп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0" t="40231" r="14050" b="26007"/>
          <a:stretch>
            <a:fillRect/>
          </a:stretch>
        </p:blipFill>
        <p:spPr bwMode="auto">
          <a:xfrm>
            <a:off x="6341467" y="4086979"/>
            <a:ext cx="1835150" cy="24923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Оп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7" t="61923" r="60765" b="9436"/>
          <a:stretch>
            <a:fillRect/>
          </a:stretch>
        </p:blipFill>
        <p:spPr bwMode="auto">
          <a:xfrm>
            <a:off x="539552" y="3061070"/>
            <a:ext cx="3312368" cy="18505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50310" y="4918130"/>
            <a:ext cx="6193898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b="1" dirty="0"/>
              <a:t>          </a:t>
            </a:r>
            <a:r>
              <a:rPr lang="ru-RU" altLang="ru-RU" sz="1800" b="1" i="1" dirty="0"/>
              <a:t>СМИ в течении всего периода ликвидации ЧС остаются постоянно включенными. Информация о ЧС, угрожающих здоровью и безопасности граждан, является гласной и открытой. Запрещается давать сведения, которые могут вызвать панику и массовые нарушения общественного порядка. </a:t>
            </a:r>
            <a:endParaRPr lang="ru-RU" altLang="ru-RU" sz="1800" i="1" dirty="0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88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20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9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160" y="116632"/>
            <a:ext cx="8229600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Bookman Old Style" pitchFamily="18" charset="0"/>
              </a:rPr>
              <a:t>Порядок действий по сигналу</a:t>
            </a:r>
            <a:br>
              <a:rPr lang="ru-RU" altLang="ru-RU" sz="2800" b="1" dirty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ru-RU" altLang="ru-RU" sz="3200" b="1" dirty="0">
                <a:solidFill>
                  <a:srgbClr val="FF3300"/>
                </a:solidFill>
                <a:latin typeface="Bookman Old Style" pitchFamily="18" charset="0"/>
              </a:rPr>
              <a:t>«ВНИМАНИЕ ВСЕМ !»</a:t>
            </a:r>
            <a:endParaRPr lang="ru-RU" sz="2800" dirty="0"/>
          </a:p>
        </p:txBody>
      </p:sp>
      <p:sp>
        <p:nvSpPr>
          <p:cNvPr id="4" name="Text Box 4" descr="Зеленый мрамор"/>
          <p:cNvSpPr txBox="1">
            <a:spLocks noChangeArrowheads="1"/>
          </p:cNvSpPr>
          <p:nvPr/>
        </p:nvSpPr>
        <p:spPr bwMode="auto">
          <a:xfrm>
            <a:off x="504825" y="2698264"/>
            <a:ext cx="4067175" cy="28067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scene3d>
            <a:camera prst="legacyPerspectiveTop"/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rgbClr val="006600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>
            <a:flatTx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Немедленно привести в готовность все расположенные на оповещаемой территории узлы проводного вещания, радио- и телевещательные станции, включая сети наружной </a:t>
            </a:r>
            <a:r>
              <a:rPr lang="ru-RU" alt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звукофикации</a:t>
            </a:r>
            <a:endParaRPr lang="ru-RU" alt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5" name="Text Box 5" descr="Фиолетовый узор"/>
          <p:cNvSpPr txBox="1">
            <a:spLocks noChangeArrowheads="1"/>
          </p:cNvSpPr>
          <p:nvPr/>
        </p:nvSpPr>
        <p:spPr bwMode="auto">
          <a:xfrm>
            <a:off x="4836264" y="2564904"/>
            <a:ext cx="4067175" cy="377063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legacyPerspectiveTop"/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rgbClr val="9900CC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  <p:txBody>
          <a:bodyPr anchor="ctr" anchorCtr="1">
            <a:flatTx/>
          </a:bodyPr>
          <a:lstStyle/>
          <a:p>
            <a:pPr algn="ctr" eaLnBrk="0" hangingPunct="0"/>
            <a:r>
              <a:rPr lang="ru-RU" altLang="ru-RU" sz="1400" b="1" dirty="0">
                <a:solidFill>
                  <a:srgbClr val="FFC000"/>
                </a:solidFill>
                <a:latin typeface="+mn-lt"/>
              </a:rPr>
              <a:t>Если сигнал застал Вас на работе или дома.</a:t>
            </a:r>
          </a:p>
          <a:p>
            <a:pPr algn="ctr" eaLnBrk="0" hangingPunct="0"/>
            <a:endParaRPr lang="ru-RU" altLang="ru-RU" sz="1400" b="1" dirty="0">
              <a:solidFill>
                <a:srgbClr val="FFC000"/>
              </a:solidFill>
              <a:latin typeface="+mn-lt"/>
            </a:endParaRPr>
          </a:p>
          <a:p>
            <a:pPr marL="228600" indent="-228600" eaLnBrk="0" hangingPunct="0">
              <a:buAutoNum type="arabicPeriod"/>
            </a:pPr>
            <a:r>
              <a:rPr lang="ru-RU" altLang="ru-RU" sz="1200" dirty="0">
                <a:solidFill>
                  <a:srgbClr val="FFFF00"/>
                </a:solidFill>
                <a:latin typeface="+mn-lt"/>
              </a:rPr>
              <a:t>Включить радио, р/трансляционные и телевизионные приборы.</a:t>
            </a:r>
          </a:p>
          <a:p>
            <a:pPr marL="228600" indent="-228600" eaLnBrk="0" hangingPunct="0">
              <a:buAutoNum type="arabicPeriod"/>
            </a:pPr>
            <a:r>
              <a:rPr lang="ru-RU" altLang="ru-RU" sz="1200" dirty="0">
                <a:solidFill>
                  <a:srgbClr val="FFFF00"/>
                </a:solidFill>
                <a:latin typeface="+mn-lt"/>
              </a:rPr>
              <a:t>Внимательно прослушать сообщение о сложившейся ситуации и порядке действий.</a:t>
            </a:r>
          </a:p>
          <a:p>
            <a:pPr marL="228600" indent="-228600" eaLnBrk="0" hangingPunct="0">
              <a:buAutoNum type="arabicPeriod"/>
            </a:pPr>
            <a:r>
              <a:rPr lang="ru-RU" altLang="ru-RU" sz="1200" dirty="0">
                <a:solidFill>
                  <a:srgbClr val="FFFF00"/>
                </a:solidFill>
                <a:latin typeface="+mn-lt"/>
              </a:rPr>
              <a:t>Действовать в соответствии с переданным сообщением.</a:t>
            </a:r>
          </a:p>
          <a:p>
            <a:pPr algn="ctr" eaLnBrk="0" hangingPunct="0"/>
            <a:r>
              <a:rPr lang="ru-RU" altLang="ru-RU" sz="1200" b="1" dirty="0">
                <a:solidFill>
                  <a:srgbClr val="FFC000"/>
                </a:solidFill>
                <a:latin typeface="+mn-lt"/>
              </a:rPr>
              <a:t>Если сигнал застал Вас на улице</a:t>
            </a:r>
            <a:r>
              <a:rPr lang="ru-RU" altLang="ru-RU" sz="1200" b="1" dirty="0">
                <a:solidFill>
                  <a:srgbClr val="FFFF00"/>
                </a:solidFill>
                <a:latin typeface="+mn-lt"/>
              </a:rPr>
              <a:t>:</a:t>
            </a:r>
          </a:p>
          <a:p>
            <a:pPr marL="228600" indent="-228600" eaLnBrk="0" hangingPunct="0">
              <a:buAutoNum type="arabicPeriod"/>
            </a:pPr>
            <a:r>
              <a:rPr lang="ru-RU" altLang="ru-RU" sz="1200" dirty="0">
                <a:solidFill>
                  <a:srgbClr val="FFFF00"/>
                </a:solidFill>
                <a:latin typeface="+mn-lt"/>
              </a:rPr>
              <a:t>Прослушать сообщение, передаваемое уличными громкоговорителями и подвижными средствами оповещения.</a:t>
            </a:r>
          </a:p>
          <a:p>
            <a:pPr marL="228600" indent="-228600" eaLnBrk="0" hangingPunct="0">
              <a:buAutoNum type="arabicPeriod"/>
            </a:pPr>
            <a:r>
              <a:rPr lang="ru-RU" altLang="ru-RU" sz="1200" dirty="0">
                <a:solidFill>
                  <a:srgbClr val="FFFF00"/>
                </a:solidFill>
                <a:latin typeface="+mn-lt"/>
              </a:rPr>
              <a:t>Прочитать информационное сообщение на уличных светодиодных экранах, плазменных панелях расположенных в местах массового пребывания людей.</a:t>
            </a:r>
          </a:p>
          <a:p>
            <a:pPr marL="228600" indent="-228600" eaLnBrk="0" hangingPunct="0">
              <a:buAutoNum type="arabicPeriod"/>
            </a:pPr>
            <a:r>
              <a:rPr lang="ru-RU" altLang="ru-RU" sz="1200" dirty="0">
                <a:solidFill>
                  <a:srgbClr val="FFFF00"/>
                </a:solidFill>
                <a:latin typeface="+mn-lt"/>
              </a:rPr>
              <a:t>Действовать в соответствии с переданным сообщением.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30200" y="1035532"/>
            <a:ext cx="3816424" cy="858788"/>
          </a:xfrm>
          <a:prstGeom prst="rect">
            <a:avLst/>
          </a:prstGeom>
          <a:solidFill>
            <a:srgbClr val="CCECFF"/>
          </a:solidFill>
          <a:effectLst>
            <a:outerShdw dist="35921" dir="2700000" algn="ctr" rotWithShape="0">
              <a:schemeClr val="tx1"/>
            </a:outerShdw>
          </a:effectLst>
        </p:spPr>
        <p:txBody>
          <a:bodyPr vert="horz" lIns="0" rIns="0" bIns="0" anchor="b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altLang="ru-RU" sz="3200" b="1" dirty="0">
                <a:solidFill>
                  <a:srgbClr val="A50021"/>
                </a:solidFill>
                <a:latin typeface="Bookman Old Style" pitchFamily="18" charset="0"/>
              </a:rPr>
              <a:t>ДЕЙСТВИЯ ДОЛЖНОСТНЫХ ЛИЦ</a:t>
            </a:r>
            <a:r>
              <a:rPr lang="ru-RU" altLang="ru-RU" sz="3200" b="1" dirty="0">
                <a:solidFill>
                  <a:schemeClr val="bg1"/>
                </a:solidFill>
                <a:latin typeface="Bookman Old Style" pitchFamily="18" charset="0"/>
              </a:rPr>
              <a:t>                         </a:t>
            </a:r>
            <a:endParaRPr lang="ru-RU" altLang="ru-RU" sz="4000" b="1" dirty="0">
              <a:solidFill>
                <a:srgbClr val="FF3300"/>
              </a:solidFill>
              <a:latin typeface="Bookman Old Style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836264" y="1035532"/>
            <a:ext cx="3816424" cy="858788"/>
          </a:xfrm>
          <a:prstGeom prst="rect">
            <a:avLst/>
          </a:prstGeom>
          <a:solidFill>
            <a:srgbClr val="CCECFF"/>
          </a:solidFill>
          <a:effectLst>
            <a:outerShdw dist="35921" dir="2700000" algn="ctr" rotWithShape="0">
              <a:schemeClr val="tx1"/>
            </a:outerShdw>
          </a:effectLst>
        </p:spPr>
        <p:txBody>
          <a:bodyPr vert="horz" lIns="0" rIns="0" bIns="0" anchor="b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altLang="ru-RU" sz="3200" b="1" dirty="0">
                <a:solidFill>
                  <a:srgbClr val="A50021"/>
                </a:solidFill>
                <a:latin typeface="Bookman Old Style" pitchFamily="18" charset="0"/>
              </a:rPr>
              <a:t>ДЕЙСТВИЯ НАСЕЛЕНИЯ  (ПЕРСОНАЛА)                        </a:t>
            </a:r>
            <a:endParaRPr lang="ru-RU" altLang="ru-RU" sz="4000" b="1" dirty="0">
              <a:solidFill>
                <a:srgbClr val="A50021"/>
              </a:solidFill>
              <a:latin typeface="Bookman Old Style" pitchFamily="18" charset="0"/>
            </a:endParaRP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89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782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27"/>
          <p:cNvSpPr/>
          <p:nvPr/>
        </p:nvSpPr>
        <p:spPr>
          <a:xfrm>
            <a:off x="750067" y="2214554"/>
            <a:ext cx="3500462" cy="642942"/>
          </a:xfrm>
          <a:prstGeom prst="roundRect">
            <a:avLst/>
          </a:prstGeom>
          <a:gradFill flip="none" rotWithShape="1">
            <a:gsLst>
              <a:gs pos="0">
                <a:srgbClr val="5DFFFF">
                  <a:tint val="66000"/>
                  <a:satMod val="160000"/>
                </a:srgbClr>
              </a:gs>
              <a:gs pos="50000">
                <a:srgbClr val="5DFFFF">
                  <a:tint val="44500"/>
                  <a:satMod val="160000"/>
                </a:srgbClr>
              </a:gs>
              <a:gs pos="100000">
                <a:srgbClr val="5DFF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074277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ЗАДАЧИ  В ОБЛАСТИ  ГО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4643438" y="116632"/>
            <a:ext cx="4429156" cy="4026748"/>
            <a:chOff x="4643438" y="116632"/>
            <a:chExt cx="4429156" cy="4026748"/>
          </a:xfrm>
        </p:grpSpPr>
        <p:pic>
          <p:nvPicPr>
            <p:cNvPr id="18" name="i-main-pic" descr="Картинка 42 из 2762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92080" y="116632"/>
              <a:ext cx="2842329" cy="189310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Капля 13"/>
            <p:cNvSpPr/>
            <p:nvPr/>
          </p:nvSpPr>
          <p:spPr>
            <a:xfrm flipH="1">
              <a:off x="4643438" y="1500174"/>
              <a:ext cx="4429156" cy="2643206"/>
            </a:xfrm>
            <a:prstGeom prst="teardrop">
              <a:avLst>
                <a:gd name="adj" fmla="val 78230"/>
              </a:avLst>
            </a:prstGeom>
            <a:solidFill>
              <a:srgbClr val="FFDDDD">
                <a:alpha val="32157"/>
              </a:srgbClr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 Box 1028"/>
            <p:cNvSpPr txBox="1">
              <a:spLocks noChangeArrowheads="1"/>
            </p:cNvSpPr>
            <p:nvPr/>
          </p:nvSpPr>
          <p:spPr bwMode="auto">
            <a:xfrm>
              <a:off x="4714876" y="1857364"/>
              <a:ext cx="4178331" cy="1846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indent="261938" algn="ctr">
                <a:spcBef>
                  <a:spcPct val="50000"/>
                </a:spcBef>
                <a:buBlip>
                  <a:blip r:embed="rId6"/>
                </a:buBlip>
              </a:pP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оповещение</a:t>
              </a:r>
              <a:r>
                <a:rPr lang="ru-RU" sz="1900" b="1" dirty="0">
                  <a:solidFill>
                    <a:srgbClr val="660066"/>
                  </a:solidFill>
                  <a:latin typeface="Arial" charset="0"/>
                </a:rPr>
                <a:t> населения об опасностях, возникающих при  военных конфликтах или  вследствие этих конфликтов, а также при ЧС природного и техногенного характера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285720" y="3214686"/>
            <a:ext cx="4143404" cy="3500462"/>
            <a:chOff x="285720" y="3214686"/>
            <a:chExt cx="4143404" cy="3500462"/>
          </a:xfrm>
        </p:grpSpPr>
        <p:pic>
          <p:nvPicPr>
            <p:cNvPr id="19" name="i-main-pic" descr="Картинка 21 из 1276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85720" y="3214686"/>
              <a:ext cx="2714644" cy="20321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Капля 14"/>
            <p:cNvSpPr/>
            <p:nvPr/>
          </p:nvSpPr>
          <p:spPr>
            <a:xfrm flipH="1">
              <a:off x="500034" y="5143512"/>
              <a:ext cx="3929090" cy="1571636"/>
            </a:xfrm>
            <a:prstGeom prst="teardrop">
              <a:avLst>
                <a:gd name="adj" fmla="val 85287"/>
              </a:avLst>
            </a:prstGeom>
            <a:solidFill>
              <a:srgbClr val="FFDDDD">
                <a:alpha val="36078"/>
              </a:srgbClr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 Box 1029"/>
            <p:cNvSpPr txBox="1">
              <a:spLocks noChangeArrowheads="1"/>
            </p:cNvSpPr>
            <p:nvPr/>
          </p:nvSpPr>
          <p:spPr bwMode="auto">
            <a:xfrm>
              <a:off x="571472" y="5286388"/>
              <a:ext cx="3676648" cy="126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indent="261938" algn="ctr">
                <a:spcBef>
                  <a:spcPct val="50000"/>
                </a:spcBef>
                <a:buBlip>
                  <a:blip r:embed="rId6"/>
                </a:buBlip>
              </a:pPr>
              <a:r>
                <a:rPr lang="ru-RU" sz="1900" b="1" dirty="0">
                  <a:solidFill>
                    <a:sysClr val="windowText" lastClr="000000"/>
                  </a:solidFill>
                  <a:latin typeface="Arial" charset="0"/>
                </a:rPr>
                <a:t> </a:t>
              </a: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эвакуация</a:t>
              </a:r>
              <a:r>
                <a:rPr lang="ru-RU" sz="1900" b="1" dirty="0">
                  <a:solidFill>
                    <a:sysClr val="windowText" lastClr="000000"/>
                  </a:solidFill>
                  <a:latin typeface="Arial" charset="0"/>
                </a:rPr>
                <a:t> </a:t>
              </a:r>
              <a:r>
                <a:rPr lang="ru-RU" sz="1900" b="1" dirty="0">
                  <a:solidFill>
                    <a:srgbClr val="660066"/>
                  </a:solidFill>
                  <a:latin typeface="Arial" charset="0"/>
                </a:rPr>
                <a:t>населения, материальных и культурных ценностей в безопасные районы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929190" y="4551758"/>
            <a:ext cx="4286312" cy="2071702"/>
            <a:chOff x="4643438" y="4500570"/>
            <a:chExt cx="4286312" cy="2071702"/>
          </a:xfrm>
        </p:grpSpPr>
        <p:pic>
          <p:nvPicPr>
            <p:cNvPr id="20" name="i-main-pic" descr="Картинка 2 из 11432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643438" y="4500570"/>
              <a:ext cx="3296171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Капля 15"/>
            <p:cNvSpPr/>
            <p:nvPr/>
          </p:nvSpPr>
          <p:spPr>
            <a:xfrm flipH="1" flipV="1">
              <a:off x="4714876" y="5000636"/>
              <a:ext cx="4143404" cy="1000132"/>
            </a:xfrm>
            <a:prstGeom prst="teardrop">
              <a:avLst>
                <a:gd name="adj" fmla="val 51250"/>
              </a:avLst>
            </a:prstGeom>
            <a:solidFill>
              <a:srgbClr val="FFDDDD">
                <a:alpha val="50196"/>
              </a:srgbClr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 Box 1030"/>
            <p:cNvSpPr txBox="1">
              <a:spLocks noChangeArrowheads="1"/>
            </p:cNvSpPr>
            <p:nvPr/>
          </p:nvSpPr>
          <p:spPr bwMode="auto">
            <a:xfrm>
              <a:off x="4857752" y="5214950"/>
              <a:ext cx="407199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indent="261938" algn="ctr">
                <a:spcBef>
                  <a:spcPct val="50000"/>
                </a:spcBef>
                <a:buBlip>
                  <a:blip r:embed="rId6"/>
                </a:buBlip>
              </a:pPr>
              <a:r>
                <a:rPr lang="ru-RU" b="1" dirty="0">
                  <a:solidFill>
                    <a:srgbClr val="FF0000"/>
                  </a:solidFill>
                  <a:latin typeface="Arial" charset="0"/>
                </a:rPr>
                <a:t>предоставление </a:t>
              </a:r>
              <a:r>
                <a:rPr lang="ru-RU" b="1" dirty="0">
                  <a:solidFill>
                    <a:srgbClr val="7030A0"/>
                  </a:solidFill>
                  <a:latin typeface="Arial" charset="0"/>
                </a:rPr>
                <a:t>населению  средств индивидуальной и коллективной защиты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5496" y="116632"/>
            <a:ext cx="4893694" cy="2052228"/>
            <a:chOff x="35496" y="116632"/>
            <a:chExt cx="4893694" cy="2052228"/>
          </a:xfrm>
        </p:grpSpPr>
        <p:pic>
          <p:nvPicPr>
            <p:cNvPr id="17" name="Рисунок 16" descr="IMG_2376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496" y="116632"/>
              <a:ext cx="2736304" cy="205222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Капля 11"/>
            <p:cNvSpPr/>
            <p:nvPr/>
          </p:nvSpPr>
          <p:spPr>
            <a:xfrm flipH="1" flipV="1">
              <a:off x="1500166" y="500042"/>
              <a:ext cx="3429024" cy="928694"/>
            </a:xfrm>
            <a:prstGeom prst="teardrop">
              <a:avLst>
                <a:gd name="adj" fmla="val 98493"/>
              </a:avLst>
            </a:prstGeom>
            <a:solidFill>
              <a:srgbClr val="FFDDDD">
                <a:alpha val="49020"/>
              </a:srgbClr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 Box 1027"/>
            <p:cNvSpPr txBox="1">
              <a:spLocks noChangeArrowheads="1"/>
            </p:cNvSpPr>
            <p:nvPr/>
          </p:nvSpPr>
          <p:spPr bwMode="auto">
            <a:xfrm>
              <a:off x="1571604" y="642918"/>
              <a:ext cx="3143272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indent="363538" algn="ctr">
                <a:spcBef>
                  <a:spcPct val="50000"/>
                </a:spcBef>
                <a:buBlip>
                  <a:blip r:embed="rId6"/>
                </a:buBlip>
              </a:pPr>
              <a:r>
                <a:rPr lang="ru-RU" sz="1900" b="1" dirty="0">
                  <a:solidFill>
                    <a:srgbClr val="FF0000"/>
                  </a:solidFill>
                  <a:latin typeface="Arial" charset="0"/>
                </a:rPr>
                <a:t>подготовка</a:t>
              </a:r>
              <a:r>
                <a:rPr lang="ru-RU" sz="1900" b="1" dirty="0">
                  <a:solidFill>
                    <a:srgbClr val="660066"/>
                  </a:solidFill>
                  <a:latin typeface="Arial" charset="0"/>
                </a:rPr>
                <a:t> населения в области ГО</a:t>
              </a:r>
            </a:p>
          </p:txBody>
        </p:sp>
      </p:grpSp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98432" y="228299"/>
            <a:ext cx="457200" cy="457200"/>
          </a:xfrm>
        </p:spPr>
        <p:txBody>
          <a:bodyPr/>
          <a:lstStyle/>
          <a:p>
            <a:fld id="{E4BF2E87-D958-450C-B8CE-6001BA754807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84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1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7" t="50363" r="2744"/>
          <a:stretch>
            <a:fillRect/>
          </a:stretch>
        </p:blipFill>
        <p:spPr bwMode="auto">
          <a:xfrm>
            <a:off x="179512" y="151877"/>
            <a:ext cx="8689977" cy="6517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27584" y="519063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400" b="1" dirty="0">
                <a:solidFill>
                  <a:srgbClr val="FFFF00"/>
                </a:solidFill>
                <a:latin typeface="Bookman Old Style" pitchFamily="18" charset="0"/>
              </a:rPr>
              <a:t>ПОРЯДОК ДЕЙСТВИЙ ПО </a:t>
            </a:r>
            <a:r>
              <a:rPr lang="ru-RU" altLang="ru-RU" sz="2400" b="1" dirty="0">
                <a:solidFill>
                  <a:srgbClr val="FFFF00"/>
                </a:solidFill>
              </a:rPr>
              <a:t>СИГНАЛУ</a:t>
            </a:r>
            <a:endParaRPr lang="ru-RU" altLang="ru-RU" sz="24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12412" y="980728"/>
            <a:ext cx="36038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«ВОЗДУШНАЯ ТРЕВОГА»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7546" y="1380838"/>
            <a:ext cx="3836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ru-RU" altLang="ru-RU" sz="2000" b="1" dirty="0">
                <a:solidFill>
                  <a:srgbClr val="A50021"/>
                </a:solidFill>
                <a:latin typeface="Bookman Old Style" pitchFamily="18" charset="0"/>
              </a:rPr>
              <a:t>ДЕЙСТВИЯ ДОЛЖНОСТНЫХ ЛИЦ</a:t>
            </a:r>
            <a:r>
              <a:rPr lang="ru-RU" altLang="ru-RU" sz="2000" b="1" dirty="0">
                <a:solidFill>
                  <a:schemeClr val="bg1"/>
                </a:solidFill>
                <a:latin typeface="Bookman Old Style" pitchFamily="18" charset="0"/>
              </a:rPr>
              <a:t>                         </a:t>
            </a:r>
            <a:endParaRPr lang="ru-RU" altLang="ru-RU" sz="2800" b="1" dirty="0">
              <a:solidFill>
                <a:srgbClr val="FF3300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0" y="1494661"/>
            <a:ext cx="3836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ru-RU" altLang="ru-RU" sz="2000" b="1" dirty="0">
                <a:solidFill>
                  <a:srgbClr val="A50021"/>
                </a:solidFill>
                <a:latin typeface="Bookman Old Style" pitchFamily="18" charset="0"/>
              </a:rPr>
              <a:t>ДЕЙСТВИЯ НАСЕЛЕНИЯ (ПЕРСОНАЛА)</a:t>
            </a:r>
            <a:endParaRPr lang="ru-RU" altLang="ru-RU" sz="2800" b="1" dirty="0">
              <a:solidFill>
                <a:srgbClr val="FF3300"/>
              </a:solidFill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1123" y="2377911"/>
            <a:ext cx="3638701" cy="3139321"/>
          </a:xfrm>
          <a:prstGeom prst="rect">
            <a:avLst/>
          </a:prstGeom>
          <a:ln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1800" dirty="0">
                <a:latin typeface="+mj-lt"/>
              </a:rPr>
              <a:t>Ввести режим световой маскировки. Выполнить мероприятия в соответствии с Инструкцией, разработанной в соответствии со спецификой производства и специальностями персонала. Отдать команду “Закрыть защитное сооружение!” (после истечения времени, определенного на заполнение ЗС ГО)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43840" y="2354639"/>
            <a:ext cx="4476632" cy="369331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altLang="ru-RU" sz="1800" dirty="0">
                <a:latin typeface="+mj-lt"/>
              </a:rPr>
              <a:t>Отключить свет, газ, нагревательные приборы, воду. Взять СИЗ, аптечку, документы, необходимые вещи, запасы продуктов и воды. Предупредить соседей (коллег по работе) оказать при необходимости, помощь престарелым  в выходе на улицу. Укрыться в закрепленном или ближайшем ЗС или на местности. При укрытии в </a:t>
            </a:r>
            <a:r>
              <a:rPr lang="ru-RU" altLang="ru-RU" sz="1800" dirty="0" err="1">
                <a:latin typeface="+mj-lt"/>
              </a:rPr>
              <a:t>негерметизируемом</a:t>
            </a:r>
            <a:r>
              <a:rPr lang="ru-RU" altLang="ru-RU" sz="1800" dirty="0">
                <a:latin typeface="+mj-lt"/>
              </a:rPr>
              <a:t> ЗС или на местности необходимо надеть СИЗ. Соблюдать спокойствие и порядок. Выполнять все требования руководителя звена по обслуживанию ЗС ГО </a:t>
            </a: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90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98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 animBg="1"/>
      <p:bldP spid="1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267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16" y="260648"/>
            <a:ext cx="8496048" cy="6372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576064"/>
            <a:ext cx="6717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1800" b="1" dirty="0">
                <a:solidFill>
                  <a:srgbClr val="FFFF00"/>
                </a:solidFill>
                <a:latin typeface="Bookman Old Style" pitchFamily="18" charset="0"/>
              </a:rPr>
              <a:t>ПОРЯДОК ДЕЙСТВИЙ ПО </a:t>
            </a:r>
            <a:r>
              <a:rPr lang="ru-RU" altLang="ru-RU" sz="1800" b="1" dirty="0">
                <a:solidFill>
                  <a:srgbClr val="FFFF00"/>
                </a:solidFill>
              </a:rPr>
              <a:t>СИГНАЛУ</a:t>
            </a:r>
            <a:r>
              <a:rPr lang="ru-RU" altLang="ru-RU" sz="1800" dirty="0"/>
              <a:t> </a:t>
            </a:r>
            <a:endParaRPr lang="ru-RU" altLang="ru-RU" sz="18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22729" y="882680"/>
            <a:ext cx="3778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«ХИМИЧЕСКАЯ ТРЕВОГА»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303983"/>
            <a:ext cx="2863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ru-RU" altLang="ru-RU" b="1" dirty="0">
                <a:solidFill>
                  <a:srgbClr val="A50021"/>
                </a:solidFill>
                <a:latin typeface="Bookman Old Style" pitchFamily="18" charset="0"/>
              </a:rPr>
              <a:t>ДЕЙСТВИЯ ДОЛЖНОСТНЫХ ЛИЦ</a:t>
            </a:r>
            <a:r>
              <a:rPr lang="ru-RU" altLang="ru-RU" b="1" dirty="0">
                <a:solidFill>
                  <a:schemeClr val="bg1"/>
                </a:solidFill>
                <a:latin typeface="Bookman Old Style" pitchFamily="18" charset="0"/>
              </a:rPr>
              <a:t>                         </a:t>
            </a:r>
            <a:endParaRPr lang="ru-RU" altLang="ru-RU" b="1" dirty="0">
              <a:solidFill>
                <a:srgbClr val="FF3300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82926" y="1321604"/>
            <a:ext cx="3836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ru-RU" altLang="ru-RU" b="1" dirty="0">
                <a:solidFill>
                  <a:srgbClr val="A50021"/>
                </a:solidFill>
                <a:latin typeface="Bookman Old Style" pitchFamily="18" charset="0"/>
              </a:rPr>
              <a:t>ДЕЙСТВИЯ НАСЕЛЕНИЯ (ПЕРСОНАЛА)</a:t>
            </a:r>
            <a:endParaRPr lang="ru-RU" altLang="ru-RU" b="1" dirty="0">
              <a:solidFill>
                <a:srgbClr val="FF3300"/>
              </a:solidFill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3570" y="1931095"/>
            <a:ext cx="2422246" cy="2800767"/>
          </a:xfrm>
          <a:prstGeom prst="rect">
            <a:avLst/>
          </a:prstGeom>
          <a:ln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b="1" dirty="0">
                <a:solidFill>
                  <a:srgbClr val="FF0000"/>
                </a:solidFill>
                <a:latin typeface="+mj-lt"/>
              </a:rPr>
              <a:t>Отдать команду на введение режимов защиты персонала №1 или №2. Отдать, при необходимости, распоряжение на применение л/с формирований и персоналом медицинских препаратов из КИМГЗ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1888758"/>
            <a:ext cx="5616624" cy="427809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altLang="ru-RU" b="1" dirty="0">
                <a:solidFill>
                  <a:srgbClr val="FFFF00"/>
                </a:solidFill>
                <a:latin typeface="+mj-lt"/>
              </a:rPr>
              <a:t>Немедленно надеть противогазы. Отключить свет, газ, нагревательные приборы, воду. Взять СИЗ, аптечку, документы, необходимые вещи, запасы продуктов и воды. Предупредить соседей (коллег по работе) оказать при необходимости, помощь престарелым  в выходе на улицу. Укрыться в закрепленном или ближайшем ЗС. Соблюдать спокойствие и порядок. Выполнять все требования руководителя звена по обслуживанию ЗС ГО. Все граждане, находящиеся вне убежищ, должны немедленно одеть противогазы, имеющуюся защитную одежду и быстро покинуть зону заражения, руководствуясь указаниями, отданными по средствам наружной </a:t>
            </a:r>
            <a:r>
              <a:rPr lang="ru-RU" altLang="ru-RU" b="1" dirty="0" err="1">
                <a:solidFill>
                  <a:srgbClr val="FFFF00"/>
                </a:solidFill>
                <a:latin typeface="+mj-lt"/>
              </a:rPr>
              <a:t>звукофикации</a:t>
            </a:r>
            <a:r>
              <a:rPr lang="ru-RU" altLang="ru-RU" b="1" dirty="0">
                <a:solidFill>
                  <a:srgbClr val="FFFF00"/>
                </a:solidFill>
                <a:latin typeface="+mj-lt"/>
              </a:rPr>
              <a:t>. При  бактериальном заражении территории принять из комплекта КИМГЗ по указанию мед. Работника противобактериальные средства для взрослых и детей до 12 лет</a:t>
            </a: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91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821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79512" y="169129"/>
            <a:ext cx="8776400" cy="6428223"/>
            <a:chOff x="0" y="0"/>
            <a:chExt cx="5760" cy="4320"/>
          </a:xfrm>
        </p:grpSpPr>
        <p:pic>
          <p:nvPicPr>
            <p:cNvPr id="5" name="Picture 3" descr="war_000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140D0F"/>
                </a:clrFrom>
                <a:clrTo>
                  <a:srgbClr val="140D0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02"/>
            <a:stretch>
              <a:fillRect/>
            </a:stretch>
          </p:blipFill>
          <p:spPr bwMode="auto">
            <a:xfrm>
              <a:off x="0" y="0"/>
              <a:ext cx="3152" cy="43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 descr="pr_35-(MIKE)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140D0F"/>
                </a:clrFrom>
                <a:clrTo>
                  <a:srgbClr val="140D0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0"/>
              <a:ext cx="2608" cy="43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1979712" y="395367"/>
            <a:ext cx="5544616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b="1" dirty="0">
                <a:latin typeface="Bookman Old Style" pitchFamily="18" charset="0"/>
              </a:rPr>
              <a:t>ПОРЯДОК ДЕЙСТВИЙ ПО </a:t>
            </a:r>
            <a:r>
              <a:rPr lang="ru-RU" altLang="ru-RU" b="1" dirty="0"/>
              <a:t>СИГНАЛАУ </a:t>
            </a:r>
            <a:endParaRPr lang="ru-RU" altLang="ru-RU" b="1" dirty="0"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18118" y="708512"/>
            <a:ext cx="4623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«РАДИАЦИОННАЯ ОПАСНОСТЬ»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48019" y="1120375"/>
            <a:ext cx="286319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ru-RU" altLang="ru-RU" b="1" dirty="0">
                <a:solidFill>
                  <a:srgbClr val="A50021"/>
                </a:solidFill>
                <a:latin typeface="Bookman Old Style" pitchFamily="18" charset="0"/>
              </a:rPr>
              <a:t>ДЕЙСТВИЯ ДОЛЖНОСТНЫХ ЛИЦ</a:t>
            </a:r>
            <a:r>
              <a:rPr lang="ru-RU" altLang="ru-RU" b="1" dirty="0">
                <a:solidFill>
                  <a:schemeClr val="bg1"/>
                </a:solidFill>
                <a:latin typeface="Bookman Old Style" pitchFamily="18" charset="0"/>
              </a:rPr>
              <a:t>                         </a:t>
            </a:r>
            <a:endParaRPr lang="ru-RU" altLang="ru-RU" b="1" dirty="0">
              <a:solidFill>
                <a:srgbClr val="FF3300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29808" y="1120375"/>
            <a:ext cx="383680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ru-RU" altLang="ru-RU" b="1" dirty="0">
                <a:solidFill>
                  <a:srgbClr val="A50021"/>
                </a:solidFill>
                <a:latin typeface="Bookman Old Style" pitchFamily="18" charset="0"/>
              </a:rPr>
              <a:t>ДЕЙСТВИЯ НАСЕЛЕНИЯ (ПЕРСОНАЛА)</a:t>
            </a:r>
            <a:endParaRPr lang="ru-RU" altLang="ru-RU" b="1" dirty="0">
              <a:solidFill>
                <a:srgbClr val="FF3300"/>
              </a:solidFill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4045" y="2414558"/>
            <a:ext cx="3494685" cy="28007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b="1" dirty="0">
                <a:solidFill>
                  <a:srgbClr val="00B0F0"/>
                </a:solidFill>
                <a:latin typeface="+mj-lt"/>
              </a:rPr>
              <a:t>Отдать команду на проведение экстренной йодной профилактики. Ввести соответствующий режим радиационной защиты персонала, л/с формирований. Отдать, при необходимости, распоряжение на применение л/с формирований и персоналом медицинских препаратов из КИМГЗ 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1979543"/>
            <a:ext cx="4050704" cy="41857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Отключить свет, газ, нагревательные приборы, воду. Взять СИЗ, аптечку, документы, необходимые вещи, запасы продуктов и воды. </a:t>
            </a:r>
            <a:r>
              <a:rPr lang="ru-RU" alt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Загерметизировать</a:t>
            </a:r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запасы продуктов питания и воды, проверить герметизацию помещений. Предупредить соседей (коллег по работе) оказать при необходимости, помощь престарелым  в выходе на улицу. Укрыться в закрепленном или ближайшем ЗС. Соблюдать спокойствие и порядок. Выполнять все требования руководителя звена по обслуживанию ЗС ГО. При укрытии в негерметизированном ЗС или заглубленном помещении необходимо надеть СИЗ.  Принять из комплекта КИМГЗ по указанию мед. работника противорадиационные средства для взрослых и детей до 12 лет</a:t>
            </a: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92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882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cf.ppt-online.org/files/slide/i/ivWABjunJNDYx1PgGbLFUyS4w05E6XpQ8OImHe/slide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145842"/>
            <a:ext cx="8244408" cy="6595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7732" y="824518"/>
            <a:ext cx="822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«УГРОЗА КАТАСТРОФИЧЕСКОГО ЗАТОПЛЕНИЯ»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7546" y="1380838"/>
            <a:ext cx="3836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ru-RU" altLang="ru-RU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ДЕЙСТВИЯ ДОЛЖНОСТНЫХ ЛИЦ                         </a:t>
            </a:r>
            <a:endParaRPr lang="ru-RU" altLang="ru-RU" sz="2800" b="1" dirty="0">
              <a:solidFill>
                <a:schemeClr val="accent3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340768"/>
            <a:ext cx="3836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ru-RU" altLang="ru-RU" sz="2000" b="1" dirty="0">
                <a:latin typeface="Bookman Old Style" pitchFamily="18" charset="0"/>
              </a:rPr>
              <a:t>ДЕЙСТВИЯ НАСЕЛЕНИЯ (ПЕРСОНАЛА)       </a:t>
            </a:r>
            <a:r>
              <a:rPr lang="ru-RU" altLang="ru-RU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                  </a:t>
            </a:r>
            <a:endParaRPr lang="ru-RU" altLang="ru-RU" sz="2800" b="1" dirty="0">
              <a:solidFill>
                <a:schemeClr val="accent3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141469"/>
            <a:ext cx="3006302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2000" b="1" dirty="0">
                <a:solidFill>
                  <a:srgbClr val="FFFF00"/>
                </a:solidFill>
                <a:latin typeface="+mj-lt"/>
              </a:rPr>
              <a:t>Отдать распоряжение об экстренной эвакуации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1988840"/>
            <a:ext cx="4330291" cy="426719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4000"/>
              </a:lnSpc>
            </a:pPr>
            <a:r>
              <a:rPr lang="ru-RU" altLang="ru-RU" sz="1400" b="1" dirty="0">
                <a:solidFill>
                  <a:srgbClr val="FFFF00"/>
                </a:solidFill>
                <a:latin typeface="+mj-lt"/>
              </a:rPr>
              <a:t>Взять, аптечку, документы, необходимые вещи, запасы продуктов и воды. Предупредить соседей (коллег по работе), оказать при необходимости, помощь престарелым в выходе на улицу. Укрыться в закрепленном (ближайшем) специальном ЗС ГО, имеющем гидроизоляцию. Соблюдать спокойствие и порядок. Выполнять все требования рук. Звена по обслуживанию ЗС ГО. Все граждане, находящиеся вне районов расположения убежищ, должны покинуто зону ВКЗ, руководствуясь указаниями, отданными по средствам наружной </a:t>
            </a:r>
            <a:r>
              <a:rPr lang="ru-RU" altLang="ru-RU" sz="1400" b="1" dirty="0" err="1">
                <a:solidFill>
                  <a:srgbClr val="FFFF00"/>
                </a:solidFill>
                <a:latin typeface="+mj-lt"/>
              </a:rPr>
              <a:t>звукофикации</a:t>
            </a:r>
            <a:r>
              <a:rPr lang="ru-RU" altLang="ru-RU" sz="1400" b="1" dirty="0">
                <a:solidFill>
                  <a:srgbClr val="FFFF00"/>
                </a:solidFill>
                <a:latin typeface="+mj-lt"/>
              </a:rPr>
              <a:t>. При невозможности быстрого покидания зоны КЗ необходимо занять ближайшее возвышенное место, забраться на крупное дерево или верхний этаж устойчивого здания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316687"/>
            <a:ext cx="6717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ПОРЯДОК ДЕЙСТВИЙ ПО </a:t>
            </a: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СИГНАЛУ</a:t>
            </a:r>
            <a:endParaRPr lang="ru-RU" alt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93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567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gb" descr="http://content.foto.mail.ru/mail/918q/_blogs/i-64.jpg"/>
          <p:cNvPicPr>
            <a:picLocks noChangeAspect="1" noChangeArrowheads="1"/>
          </p:cNvPicPr>
          <p:nvPr/>
        </p:nvPicPr>
        <p:blipFill>
          <a:blip r:embed="rId2" r:link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8206"/>
            <a:ext cx="8923784" cy="6613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4996" y="677994"/>
            <a:ext cx="8542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haroni" panose="02010803020104030203" pitchFamily="2" charset="-79"/>
              </a:rPr>
              <a:t>ПОРЯДОК ДЕЙСТВИЙ ПО </a:t>
            </a: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СИГНАЛУ</a:t>
            </a:r>
            <a:endParaRPr lang="ru-RU" alt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haroni" panose="02010803020104030203" pitchFamily="2" charset="-79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68919" y="1113208"/>
            <a:ext cx="461270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800" b="1" dirty="0">
                <a:solidFill>
                  <a:srgbClr val="3100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«ОТБОЙ </a:t>
            </a:r>
          </a:p>
          <a:p>
            <a:pPr algn="ctr" eaLnBrk="0" hangingPunct="0">
              <a:spcBef>
                <a:spcPct val="50000"/>
              </a:spcBef>
            </a:pPr>
            <a:r>
              <a:rPr lang="ru-RU" altLang="ru-RU" sz="2000" b="1" dirty="0">
                <a:solidFill>
                  <a:srgbClr val="3100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ВОЗДУШНОЙ, ХИМИЧЕСКОЙ ТРЕВОГИ, РАДИАЦИОННОЙ ОПАСНОСТИ, УГРОЗЫ КАТАСТРОФИЧЕСКОГО ЗАТОПЛЕНИЯ</a:t>
            </a:r>
            <a:r>
              <a:rPr lang="ru-RU" altLang="ru-RU" sz="2400" b="1" dirty="0">
                <a:solidFill>
                  <a:srgbClr val="3100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45275" y="1745743"/>
            <a:ext cx="3836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ru-RU" altLang="ru-RU" sz="2000" b="1" dirty="0">
                <a:solidFill>
                  <a:srgbClr val="A50021"/>
                </a:solidFill>
                <a:latin typeface="Bookman Old Style" pitchFamily="18" charset="0"/>
              </a:rPr>
              <a:t>ДЕЙСТВИЯ ДОЛЖНОСТНЫХ ЛИЦ</a:t>
            </a:r>
            <a:r>
              <a:rPr lang="ru-RU" altLang="ru-RU" sz="2000" b="1" dirty="0">
                <a:solidFill>
                  <a:schemeClr val="bg1"/>
                </a:solidFill>
                <a:latin typeface="Bookman Old Style" pitchFamily="18" charset="0"/>
              </a:rPr>
              <a:t>                         </a:t>
            </a:r>
            <a:endParaRPr lang="ru-RU" altLang="ru-RU" sz="2800" b="1" dirty="0">
              <a:solidFill>
                <a:srgbClr val="FF3300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2677" y="2500370"/>
            <a:ext cx="3494685" cy="3693319"/>
          </a:xfrm>
          <a:prstGeom prst="rect">
            <a:avLst/>
          </a:prstGeom>
          <a:ln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Отменить режим световой маскировки. Уточнить обстановку на ОЭ и территории. Отдать распоряжение на проведение общей, инженерной, радиационной, химической и биологической разведки. Отменить после получения данных разведки режимы защиты населения и персонала и отдать команду на снятие средств защиты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968919" y="4064878"/>
            <a:ext cx="4960168" cy="163121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Покинуть защитное сооружение (укрытие). Провести осмотр используемых СИЗ, привести их в готовность к повторному использованию. Быть в готовности к действиям по сигналам ГО. </a:t>
            </a: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94</a:t>
            </a:fld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439625" y="3356992"/>
            <a:ext cx="3836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ru-RU" altLang="ru-RU" sz="2000" b="1" dirty="0">
                <a:solidFill>
                  <a:srgbClr val="A50021"/>
                </a:solidFill>
                <a:latin typeface="Bookman Old Style" pitchFamily="18" charset="0"/>
              </a:rPr>
              <a:t>ДЕЙСТВИЯ НАСЕЛЕНИЯ (ПЕРСОНАЛА)</a:t>
            </a:r>
            <a:endParaRPr lang="ru-RU" altLang="ru-RU" sz="2800" b="1" dirty="0">
              <a:solidFill>
                <a:srgbClr val="FF33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975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 animBg="1"/>
      <p:bldP spid="19" grpId="0" animBg="1"/>
      <p:bldP spid="2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340768"/>
            <a:ext cx="6336704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Изучаемые вопросы: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800" b="1" dirty="0">
                <a:latin typeface="+mn-lt"/>
              </a:rPr>
              <a:t>Виды, назначение и правила пользования имеющимися в организации средствами коллективной и индивидуальной защиты.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800" b="1" dirty="0">
                <a:latin typeface="+mn-lt"/>
              </a:rPr>
              <a:t>Действия работников при получении, проверке, применении и хранении средств индивидуальной защиты.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800" b="1" dirty="0">
                <a:latin typeface="+mn-lt"/>
              </a:rPr>
              <a:t>Практическое изготовление и применение подручных средств защиты органов дыхания.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800" b="1" dirty="0">
                <a:latin typeface="+mn-lt"/>
              </a:rPr>
              <a:t>Действия при укрытии работников организаций в защитных сооружениях. Меры безопасности при нахождении в защитных сооружениях.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6632"/>
            <a:ext cx="3024336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632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6332350" y="1127914"/>
            <a:ext cx="2663125" cy="435429"/>
          </a:xfrm>
          <a:prstGeom prst="wedgeRoundRectCallout">
            <a:avLst>
              <a:gd name="adj1" fmla="val -39339"/>
              <a:gd name="adj2" fmla="val 32336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79523" y="1092535"/>
            <a:ext cx="2407403" cy="506186"/>
          </a:xfrm>
          <a:prstGeom prst="wedgeRoundRectCallout">
            <a:avLst>
              <a:gd name="adj1" fmla="val -1402"/>
              <a:gd name="adj2" fmla="val 31552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6875" y="1087434"/>
            <a:ext cx="2242187" cy="543627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dirty="0"/>
              <a:t>Средства коллективной защиты</a:t>
            </a:r>
            <a:endParaRPr lang="ru-RU" sz="1400" b="1" dirty="0">
              <a:ln>
                <a:solidFill>
                  <a:srgbClr val="009A96"/>
                </a:solidFill>
              </a:ln>
              <a:solidFill>
                <a:srgbClr val="66006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82237" y="1087434"/>
            <a:ext cx="2520280" cy="543627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1400" b="1" dirty="0"/>
              <a:t>Средства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1400" b="1" dirty="0"/>
              <a:t>индивидуальной защиты</a:t>
            </a:r>
            <a:endParaRPr lang="ru-RU" sz="1400" b="1" dirty="0">
              <a:ln>
                <a:solidFill>
                  <a:srgbClr val="009A96"/>
                </a:solidFill>
              </a:ln>
              <a:solidFill>
                <a:srgbClr val="660066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7850" y="3232714"/>
            <a:ext cx="3558152" cy="1800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</a:rPr>
              <a:t> </a:t>
            </a:r>
          </a:p>
          <a:p>
            <a:pPr algn="just">
              <a:defRPr/>
            </a:pPr>
            <a:r>
              <a:rPr lang="ru-RU" b="1" dirty="0">
                <a:solidFill>
                  <a:schemeClr val="tx1"/>
                </a:solidFill>
              </a:rPr>
              <a:t>Средства коллективной защиты </a:t>
            </a:r>
            <a:r>
              <a:rPr lang="ru-RU" dirty="0">
                <a:solidFill>
                  <a:schemeClr val="tx1"/>
                </a:solidFill>
              </a:rPr>
              <a:t>(далее – СКЗ) предназначены для защиты населения, личного состава сил гражданской обороны, аварийно-спасательных формирований, техники и имущества от воздействия оружия массового поражения, а также АХОВ при авариях на химически опасных объектах. </a:t>
            </a:r>
          </a:p>
          <a:p>
            <a:pPr>
              <a:defRPr/>
            </a:pP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6651" y="3251761"/>
            <a:ext cx="4103177" cy="2449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</a:rPr>
              <a:t> </a:t>
            </a:r>
          </a:p>
          <a:p>
            <a:pPr algn="just">
              <a:defRPr/>
            </a:pPr>
            <a:r>
              <a:rPr lang="ru-RU" b="1" dirty="0">
                <a:solidFill>
                  <a:schemeClr val="tx1"/>
                </a:solidFill>
              </a:rPr>
              <a:t>Средства индивидуальной защиты</a:t>
            </a:r>
            <a:r>
              <a:rPr lang="ru-RU" dirty="0">
                <a:solidFill>
                  <a:schemeClr val="tx1"/>
                </a:solidFill>
              </a:rPr>
              <a:t> (СИЗ) — средства, используемые работником для предотвращения или уменьшения воздействия вредных и опасных производственных факторов, а также для защиты от загрязнения. Применяются в тех случаях, когда безопасность работ не может быть обеспечена конструкцией оборудования, организацией производственных процессов, архитектурно-планировочными решениями и средствами коллективной защиты</a:t>
            </a:r>
          </a:p>
          <a:p>
            <a:pPr>
              <a:defRPr/>
            </a:pP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Выноска со стрелками влево/вправо 12"/>
          <p:cNvSpPr/>
          <p:nvPr/>
        </p:nvSpPr>
        <p:spPr>
          <a:xfrm>
            <a:off x="2648919" y="980728"/>
            <a:ext cx="3651142" cy="658586"/>
          </a:xfrm>
          <a:prstGeom prst="leftRightArrow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r>
              <a:rPr lang="ru-RU" sz="18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СРЕДСТВА ЗАЩИТЫ</a:t>
            </a: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96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673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/>
      <p:bldP spid="11" grpId="0"/>
      <p:bldP spid="12" grpId="0"/>
      <p:bldP spid="1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4173" y="548369"/>
            <a:ext cx="8352295" cy="6093960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indent="457124" algn="just">
              <a:defRPr/>
            </a:pPr>
            <a:endParaRPr lang="ru-RU" sz="1400" b="1" dirty="0">
              <a:solidFill>
                <a:schemeClr val="accent6">
                  <a:lumMod val="75000"/>
                </a:schemeClr>
              </a:solidFill>
              <a:cs typeface="Times New Roman" pitchFamily="18" charset="0"/>
            </a:endParaRPr>
          </a:p>
          <a:p>
            <a:pPr indent="457124" algn="just">
              <a:defRPr/>
            </a:pPr>
            <a:r>
              <a:rPr lang="ru-RU" sz="1800" b="1" dirty="0">
                <a:latin typeface="+mn-lt"/>
                <a:cs typeface="Times New Roman" pitchFamily="18" charset="0"/>
              </a:rPr>
              <a:t>К КОЛЛЕКТИВНЫМ СРЕДСТВАМ ЗАЩИТЫ ОТНОСЯТСЯ -  ЗАЩИТНЫЕ СООРУЖЕНИЯ ГРАЖДАНСКОЙ ОБОРОНЫ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itchFamily="18" charset="0"/>
            </a:endParaRPr>
          </a:p>
          <a:p>
            <a:pPr indent="457124" algn="just">
              <a:defRPr/>
            </a:pPr>
            <a:endParaRPr lang="ru-RU" sz="1400" dirty="0">
              <a:latin typeface="+mn-lt"/>
              <a:cs typeface="Times New Roman" pitchFamily="18" charset="0"/>
            </a:endParaRPr>
          </a:p>
          <a:p>
            <a:pPr indent="457124" algn="just">
              <a:defRPr/>
            </a:pPr>
            <a:r>
              <a:rPr lang="ru-RU" sz="1700" dirty="0">
                <a:latin typeface="+mn-lt"/>
                <a:cs typeface="Times New Roman" pitchFamily="18" charset="0"/>
              </a:rPr>
              <a:t>В соответствии с федеральным законом «О гражданской обороне» предоставление населению защитных сооружений является одной из основных задач в области гражданской обороны для федеральных органов исполнительной власти, органов исполнительной власти субъектов Российской Федерации, органов местного самоуправления и организаций. </a:t>
            </a:r>
          </a:p>
          <a:p>
            <a:pPr indent="457124" algn="just">
              <a:defRPr/>
            </a:pPr>
            <a:endParaRPr lang="ru-RU" sz="1700" i="1" dirty="0">
              <a:latin typeface="+mn-lt"/>
              <a:cs typeface="Times New Roman" pitchFamily="18" charset="0"/>
            </a:endParaRPr>
          </a:p>
          <a:p>
            <a:pPr indent="457124" algn="just">
              <a:defRPr/>
            </a:pPr>
            <a:r>
              <a:rPr lang="ru-RU" sz="1700" dirty="0">
                <a:latin typeface="+mn-lt"/>
                <a:cs typeface="Times New Roman" pitchFamily="18" charset="0"/>
              </a:rPr>
              <a:t>Создание убежищ для защиты от разрывов бомб и снарядов и газоубежищ для защиты от токсического действия боевых отравляющих веществ началось незадолго до начала Великой Отечественной войны и было развёрнуто в массовом порядке непосредственно с началом военных действий. Всего за первый месяц войны только в Москве было подготовлено более 6 тыс. убежищ, вырыты и оборудованы простейшие укрытия на 236 тыс. человек. А к концу 1941 г. в защитных сооружениях всех типов одновременно могли укрыться от налётов авиации более полутора миллионов человек.</a:t>
            </a:r>
          </a:p>
          <a:p>
            <a:pPr indent="457124" algn="just">
              <a:defRPr/>
            </a:pPr>
            <a:r>
              <a:rPr lang="ru-RU" sz="1700" dirty="0">
                <a:latin typeface="+mn-lt"/>
                <a:cs typeface="Times New Roman" pitchFamily="18" charset="0"/>
              </a:rPr>
              <a:t>Об эффективности применения защитных сооружений можно судить по следующим данным. Потери среди населения в первой половине 1942 г. составили 15% от потерь в 1941 г., а во второй половине года – не более 6%. Таким образом, с ростом обеспечения населения укрытиями резко снизился процент потерь.</a:t>
            </a:r>
          </a:p>
          <a:p>
            <a:pPr algn="just">
              <a:tabLst>
                <a:tab pos="357128" algn="l"/>
              </a:tabLst>
              <a:defRPr/>
            </a:pP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97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7452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314" y="741606"/>
            <a:ext cx="8229600" cy="503237"/>
          </a:xfrm>
        </p:spPr>
        <p:txBody>
          <a:bodyPr tIns="38021">
            <a:normAutofit fontScale="90000"/>
          </a:bodyPr>
          <a:lstStyle/>
          <a:p>
            <a:pPr algn="ctr">
              <a:defRPr/>
            </a:pPr>
            <a:r>
              <a:rPr lang="ru-RU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ЗАЩИТНЫХ СООРУЖЕНИЙ</a:t>
            </a:r>
          </a:p>
        </p:txBody>
      </p:sp>
      <p:pic>
        <p:nvPicPr>
          <p:cNvPr id="8195" name="Объект 3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16832"/>
            <a:ext cx="6045200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98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113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2" y="456899"/>
            <a:ext cx="8074904" cy="6075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Slide Number Placeholder 3"/>
          <p:cNvSpPr txBox="1">
            <a:spLocks/>
          </p:cNvSpPr>
          <p:nvPr/>
        </p:nvSpPr>
        <p:spPr>
          <a:xfrm>
            <a:off x="8398432" y="228299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defPPr>
              <a:defRPr lang="ru-R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E4BF2E87-D958-450C-B8CE-6001BA754807}" type="slidenum">
              <a:rPr lang="ru-RU" smtClean="0"/>
              <a:pPr/>
              <a:t>99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1197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5.4|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7|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2.7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2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|1.5|1.6|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9|4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.5|3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2|1.7|1.6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5|2.9|3.1|3.3|4.8|1.3|3.3|4.3|2.8|1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2|1.7|12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8|6|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6.7|6.2|7.5|8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3|1.5|1.3|1.5|2.2|1.4|1.5|1.7|1.7|1.6|1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|1|1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1.7|13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1.7|2.1|1.7|1.9|1.9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4|2.7|2.6|3.3|2.3|2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|2.9|3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7|1.8|2.5|7.8|1.7|4.9|1.7|5.1|1.6|3.1|2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1.6|1.6|1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9|3.9|4.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4|1.5|1.3|1.3|1.4|1.5|1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0.9|0.9|1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9|4.1|1.4|1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2.3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8|3.3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|3.4|5.4"/>
</p:tagLst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13001</TotalTime>
  <Words>8495</Words>
  <Application>Microsoft Office PowerPoint</Application>
  <PresentationFormat>Экран (4:3)</PresentationFormat>
  <Paragraphs>1108</Paragraphs>
  <Slides>134</Slides>
  <Notes>2</Notes>
  <HiddenSlides>0</HiddenSlides>
  <MMClips>67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134</vt:i4>
      </vt:variant>
    </vt:vector>
  </HeadingPairs>
  <TitlesOfParts>
    <vt:vector size="148" baseType="lpstr">
      <vt:lpstr>Aharoni</vt:lpstr>
      <vt:lpstr>Arial</vt:lpstr>
      <vt:lpstr>Arial Black</vt:lpstr>
      <vt:lpstr>Bookman Old Style</vt:lpstr>
      <vt:lpstr>Calibri</vt:lpstr>
      <vt:lpstr>Cambria</vt:lpstr>
      <vt:lpstr>Georgia</vt:lpstr>
      <vt:lpstr>Tahoma</vt:lpstr>
      <vt:lpstr>Times New Roman</vt:lpstr>
      <vt:lpstr>Trebuchet MS</vt:lpstr>
      <vt:lpstr>Wingdings</vt:lpstr>
      <vt:lpstr>Тема1</vt:lpstr>
      <vt:lpstr>Воздушный поток</vt:lpstr>
      <vt:lpstr>1_Воздушный поток</vt:lpstr>
      <vt:lpstr>ВВОДНЫЙ ИНСТРУКТАЖ ПО ГРАЖДАНСКОЙ ОБОРОНЕ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Смерчи, ураганы, бури</vt:lpstr>
      <vt:lpstr>Презентация PowerPoint</vt:lpstr>
      <vt:lpstr>Презентация PowerPoint</vt:lpstr>
      <vt:lpstr>Презентация PowerPoint</vt:lpstr>
      <vt:lpstr>ЧТО  НЕОБХОДИМО ДЕЛАТЬ ПРИ УГРОЗЕ ВОЗНИКНОВЕНИЯ  УРАГАНА, БУРИ, СМЕРЧА?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продолжение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ЗЕМЛЕТРЯСЕНИЯ</vt:lpstr>
      <vt:lpstr>Презентация PowerPoint</vt:lpstr>
      <vt:lpstr>Если во время землетрясения Вы на улице:</vt:lpstr>
      <vt:lpstr>Если землетрясение застало Вас в движущемся транспорте? </vt:lpstr>
      <vt:lpstr>Что  необходимо делать при угрозе возникновения  урагана, бури, смерча?</vt:lpstr>
      <vt:lpstr>Презентация PowerPoint</vt:lpstr>
      <vt:lpstr>СЕЛИ, СНЕЖНЫЕ ЛАВИНЫ</vt:lpstr>
      <vt:lpstr>Потенциально опасные объекты, расположенные на территории г. Ставрополя</vt:lpstr>
      <vt:lpstr>Потенциально опасные объекты, расположенные на территории г. Невинномысска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Статья 20.6. Невыполнение требований норм и правил по предупреждению и ликвидации чрезвычайных ситуаций</vt:lpstr>
      <vt:lpstr>Статья 20.7. Невыполнение требований и мероприятий в области гражданской обороны</vt:lpstr>
      <vt:lpstr>Презентация PowerPoint</vt:lpstr>
      <vt:lpstr>Презентация PowerPoint</vt:lpstr>
      <vt:lpstr>СОВЕРШЕНСТВОВАНИЕ СИСТЕМЫ ПОДГОТОВКИ НАСЕ­ЛЕНИЯ В ОБЛАСТИ ГРАЖДАНСКОЙ ОБОРОНЫ</vt:lpstr>
      <vt:lpstr>ЗАДАЧИ ВОЗЛАГАЕМЫЕ НА ОРГАНИЗАЦИИ:</vt:lpstr>
      <vt:lpstr>ФОРМЫ ПОДГОТОВКИ РАБОТАЮЩЕГО НАСЕЛЕНИЯ</vt:lpstr>
      <vt:lpstr>Курсовое обучение работающего населения</vt:lpstr>
      <vt:lpstr>ЗАДАЧИ  КУРСОВОГО ОБУЧЕНИЯ </vt:lpstr>
      <vt:lpstr>Курсовое обучение проходят:</vt:lpstr>
      <vt:lpstr>Презентация PowerPoint</vt:lpstr>
      <vt:lpstr>Презентация PowerPoint</vt:lpstr>
      <vt:lpstr>Презентация PowerPoint</vt:lpstr>
      <vt:lpstr>Основными задачами систем оповещения являются:</vt:lpstr>
      <vt:lpstr>Презентация PowerPoint</vt:lpstr>
      <vt:lpstr>Презентация PowerPoint</vt:lpstr>
      <vt:lpstr>Презентация PowerPoint</vt:lpstr>
      <vt:lpstr>Презентация PowerPoint</vt:lpstr>
      <vt:lpstr>Порядок действий по сигналу «ВНИМАНИЕ ВСЕМ 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ЗАЩИТНЫХ СООРУЖЕНИЙ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УМЦ</dc:creator>
  <cp:lastModifiedBy>Igroteka-3</cp:lastModifiedBy>
  <cp:revision>669</cp:revision>
  <dcterms:created xsi:type="dcterms:W3CDTF">2004-08-04T04:48:23Z</dcterms:created>
  <dcterms:modified xsi:type="dcterms:W3CDTF">2024-11-28T11:23:09Z</dcterms:modified>
</cp:coreProperties>
</file>